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2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2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4" name="Low 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hyperlink" Target="https://www.mdpi.com/2072-4292/12/12/1910" TargetMode="External"/><Relationship Id="rId5" Type="http://schemas.openxmlformats.org/officeDocument/2006/relationships/hyperlink" Target="https://daac.ornl.gov/VEGETATION/guides/Decadal_LULC_India.html"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hyperlink" Target="https://www.epfl.ch/labs/topo/research/mapping_remote_sensing/"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1.jpeg"/><Relationship Id="rId4"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1.jpeg"/><Relationship Id="rId4"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8.jpeg"/><Relationship Id="rId4" Type="http://schemas.openxmlformats.org/officeDocument/2006/relationships/hyperlink" Target="https://www.geospatialworld.net/prime/technology-and-innovation/remote-sensing-2/"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hyperlink" Target="https://www.ncbi.nlm.nih.gov/pmc/articles/PMC10219030/"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hyperlink" Target="https://geoawesomeness.com/eo-hub/understanding-aerial-data-normalized-difference-vegetation-index-ndvi/"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www.earthdata.nasa.gov/learn/backgrounders/remote-sensing"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www.sciencedirect.com/topics/earth-and-planetary-sciences/spatial-resolution" TargetMode="External"/><Relationship Id="rId4" Type="http://schemas.openxmlformats.org/officeDocument/2006/relationships/image" Target="../media/image9.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natural-resources.canada.ca/maps-tools-and-publications/satellite-imagery-and-air-photos/tutorial-fundamentals-remote-sensing/satellites-and-sensors/temporal-resolution/9365" TargetMode="External"/><Relationship Id="rId4" Type="http://schemas.openxmlformats.org/officeDocument/2006/relationships/image" Target="../media/image1.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www.earthdata.nasa.gov/learn/backgrounders/remote-sensing"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www.spatialpost.com/advantages-and-disadvantages-of-remote-sensing/#:~:text=Remote sensing can be limited by spatial and temporal resolutions,sensing data in some applications." TargetMode="External"/><Relationship Id="rId4" Type="http://schemas.openxmlformats.org/officeDocument/2006/relationships/hyperlink" Target="https://ieeexplore.ieee.org/document/1661809"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www.mdpi.com/2072-4292/11/7/818" TargetMode="External"/><Relationship Id="rId4" Type="http://schemas.openxmlformats.org/officeDocument/2006/relationships/image" Target="../media/image11.png"/><Relationship Id="rId5" Type="http://schemas.openxmlformats.org/officeDocument/2006/relationships/hyperlink" Target="" TargetMode="External"/><Relationship Id="rId6" Type="http://schemas.openxmlformats.org/officeDocument/2006/relationships/hyperlink" Target=""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sciencedirect.com/science/article/pii/S2468502X19300440"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hyperlink" Target="" TargetMode="External"/><Relationship Id="rId5" Type="http://schemas.openxmlformats.org/officeDocument/2006/relationships/hyperlink" Target=""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hyperlink" Target="https://www.intechopen.com/chapters/72727" TargetMode="External"/><Relationship Id="rId4" Type="http://schemas.openxmlformats.org/officeDocument/2006/relationships/image" Target="../media/image1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usgs.gov/centers/california-water-science-center/science/science-topics/remote-sensing#:~:text=Remote sensing is the process,sense&quot; things about the Earth."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doi.org/10.1016/j.rse.2010.05.032" TargetMode="External"/><Relationship Id="rId4" Type="http://schemas.openxmlformats.org/officeDocument/2006/relationships/hyperlink" Target="https://doi.org/10.1016/j.rse.2012.04.014" TargetMode="External"/><Relationship Id="rId5" Type="http://schemas.openxmlformats.org/officeDocument/2006/relationships/hyperlink" Target="https://doi.org/10.1109/TGRS.2018.2817398" TargetMode="External"/><Relationship Id="rId6" Type="http://schemas.openxmlformats.org/officeDocument/2006/relationships/hyperlink" Target="https://doi.org/10.1080/01431161.2018.1433343"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doi.org/10.1016/j.rse.2010.05.032" TargetMode="External"/><Relationship Id="rId4" Type="http://schemas.openxmlformats.org/officeDocument/2006/relationships/hyperlink" Target="https://doi.org/10.1016/j.rse.2012.04.014" TargetMode="External"/><Relationship Id="rId5" Type="http://schemas.openxmlformats.org/officeDocument/2006/relationships/hyperlink" Target="https://doi.org/10.1109/TGRS.2018.2817398" TargetMode="External"/><Relationship Id="rId6" Type="http://schemas.openxmlformats.org/officeDocument/2006/relationships/hyperlink" Target="https://doi.org/10.1080/01431161.2018.1433343"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hyperlink" Target="https://towardsdatascience.com/applied-deep-learning-part-3-autoencoders-1c083af4d798" TargetMode="External"/><Relationship Id="rId4" Type="http://schemas.openxmlformats.org/officeDocument/2006/relationships/image" Target="../media/image10.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hyperlink" Target="https://www.linkedin.com/advice/0/what-benefits-drawbacks-using-autoencoders"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www.linkedin.com/pulse/exploring-potential-long-short-term-memory-lstm-networks-pandey/"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pro.arcgis.com/en/pro-app/latest/tool-reference/spatial-statistics/how-presence-only-prediction-works.htm" TargetMode="External"/><Relationship Id="rId4" Type="http://schemas.openxmlformats.org/officeDocument/2006/relationships/image" Target="../media/image1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usgs.gov/centers/california-water-science-center/science/science-topics/remote-sensing#:~:text=Remote sensing is the process,sense&quot; things about the Earth."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hyperlink" Target="https://arxiv.org/pdf/1807.00546.pdf" TargetMode="Externa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5.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 Id="rId3" Type="http://schemas.openxmlformats.org/officeDocument/2006/relationships/image" Target="../media/image5.png"/><Relationship Id="rId4" Type="http://schemas.openxmlformats.org/officeDocument/2006/relationships/hyperlink" Target="https://gramworkx.medium.com/satellite-data-in-agriculture-bb5d6924dcc9" TargetMode="External"/><Relationship Id="rId5" Type="http://schemas.openxmlformats.org/officeDocument/2006/relationships/hyperlink" Target="https://searchengineland.com/a-bird-eyes-view-of-the-google-serps-244331"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hyperlink" Target="https://www.deeplearningbook.org" TargetMode="External"/><Relationship Id="rId4" Type="http://schemas.openxmlformats.org/officeDocument/2006/relationships/hyperlink" Target="https://journals.aps.org/pr/abstract/10.1103/PhysRev.106.620" TargetMode="External"/><Relationship Id="rId5" Type="http://schemas.openxmlformats.org/officeDocument/2006/relationships/hyperlink" Target="https://www.manning.com/books/deep-learning-with-python" TargetMode="External"/></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hyperlink" Target="https://inr.oregonstate.edu/orbic/invasive-species" TargetMode="External"/><Relationship Id="rId5" Type="http://schemas.openxmlformats.org/officeDocument/2006/relationships/hyperlink" Target="https://www.cnn.com/us/live-news/hurricane-hilary-path-08-19-23/index.html"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hyperlink" Target="https://www.eurekalert.org/multimedia/649325" TargetMode="External"/><Relationship Id="rId5" Type="http://schemas.openxmlformats.org/officeDocument/2006/relationships/hyperlink" Target="https://www.spacequip.eu/2022/05/13/remote-sensing-in-agriculture-what-are-some-applications/"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Siddharth Kekre…"/>
          <p:cNvSpPr txBox="1"/>
          <p:nvPr>
            <p:ph type="body" idx="21"/>
          </p:nvPr>
        </p:nvSpPr>
        <p:spPr>
          <a:xfrm>
            <a:off x="1206499" y="10616609"/>
            <a:ext cx="21971002" cy="1883466"/>
          </a:xfrm>
          <a:prstGeom prst="rect">
            <a:avLst/>
          </a:prstGeom>
          <a:extLst>
            <a:ext uri="{C572A759-6A51-4108-AA02-DFA0A04FC94B}">
              <ma14:wrappingTextBoxFlag xmlns:ma14="http://schemas.microsoft.com/office/mac/drawingml/2011/main" val="1"/>
            </a:ext>
          </a:extLst>
        </p:spPr>
        <p:txBody>
          <a:bodyPr/>
          <a:lstStyle/>
          <a:p>
            <a:pPr algn="ctr" defTabSz="693419">
              <a:defRPr b="0" sz="3024">
                <a:solidFill>
                  <a:srgbClr val="000000"/>
                </a:solidFill>
                <a:latin typeface="Lucida Grande"/>
                <a:ea typeface="Lucida Grande"/>
                <a:cs typeface="Lucida Grande"/>
                <a:sym typeface="Lucida Grande"/>
              </a:defRPr>
            </a:pPr>
            <a:r>
              <a:t>Siddharth Kekre</a:t>
            </a:r>
          </a:p>
          <a:p>
            <a:pPr algn="ctr" defTabSz="693419">
              <a:defRPr b="0" sz="3024">
                <a:solidFill>
                  <a:srgbClr val="000000"/>
                </a:solidFill>
                <a:latin typeface="Lucida Grande"/>
                <a:ea typeface="Lucida Grande"/>
                <a:cs typeface="Lucida Grande"/>
                <a:sym typeface="Lucida Grande"/>
              </a:defRPr>
            </a:pPr>
            <a:r>
              <a:t>M.S. Computer Science</a:t>
            </a:r>
          </a:p>
          <a:p>
            <a:pPr algn="ctr" defTabSz="693419">
              <a:defRPr b="0" sz="3024">
                <a:solidFill>
                  <a:srgbClr val="000000"/>
                </a:solidFill>
                <a:latin typeface="Lucida Grande"/>
                <a:ea typeface="Lucida Grande"/>
                <a:cs typeface="Lucida Grande"/>
                <a:sym typeface="Lucida Grande"/>
              </a:defRPr>
            </a:pPr>
            <a:r>
              <a:t>California State Polytechnic University, Pomona</a:t>
            </a:r>
          </a:p>
          <a:p>
            <a:pPr algn="ctr" defTabSz="693419">
              <a:defRPr b="0" sz="3024">
                <a:solidFill>
                  <a:srgbClr val="000000"/>
                </a:solidFill>
                <a:latin typeface="Lucida Grande"/>
                <a:ea typeface="Lucida Grande"/>
                <a:cs typeface="Lucida Grande"/>
                <a:sym typeface="Lucida Grande"/>
              </a:defRPr>
            </a:pPr>
            <a:r>
              <a:t>Fall 2023</a:t>
            </a:r>
          </a:p>
        </p:txBody>
      </p:sp>
      <p:sp>
        <p:nvSpPr>
          <p:cNvPr id="152" name="Spatio-Temporal Fusion in Remote Sensing:…"/>
          <p:cNvSpPr txBox="1"/>
          <p:nvPr>
            <p:ph type="ctrTitle"/>
          </p:nvPr>
        </p:nvSpPr>
        <p:spPr>
          <a:xfrm>
            <a:off x="198231" y="2574991"/>
            <a:ext cx="23987538" cy="4648201"/>
          </a:xfrm>
          <a:prstGeom prst="rect">
            <a:avLst/>
          </a:prstGeom>
        </p:spPr>
        <p:txBody>
          <a:bodyPr/>
          <a:lstStyle/>
          <a:p>
            <a:pPr algn="ctr">
              <a:defRPr b="0" spc="-136" sz="6800">
                <a:solidFill>
                  <a:srgbClr val="000000"/>
                </a:solidFill>
                <a:latin typeface="Tahoma"/>
                <a:ea typeface="Tahoma"/>
                <a:cs typeface="Tahoma"/>
                <a:sym typeface="Tahoma"/>
              </a:defRPr>
            </a:pPr>
            <a:r>
              <a:t>Spatio-Temporal Fusion in Remote Sensing:</a:t>
            </a:r>
          </a:p>
          <a:p>
            <a:pPr algn="ctr">
              <a:defRPr b="0" spc="-136" sz="6800">
                <a:solidFill>
                  <a:srgbClr val="000000"/>
                </a:solidFill>
                <a:latin typeface="Tahoma"/>
                <a:ea typeface="Tahoma"/>
                <a:cs typeface="Tahoma"/>
                <a:sym typeface="Tahoma"/>
              </a:defRPr>
            </a:pPr>
            <a:r>
              <a:t>A Novel Approach Leveraging AutoEncoders,</a:t>
            </a:r>
          </a:p>
          <a:p>
            <a:pPr algn="ctr">
              <a:defRPr b="0" spc="-136" sz="6800">
                <a:solidFill>
                  <a:srgbClr val="000000"/>
                </a:solidFill>
                <a:latin typeface="Tahoma"/>
                <a:ea typeface="Tahoma"/>
                <a:cs typeface="Tahoma"/>
                <a:sym typeface="Tahoma"/>
              </a:defRPr>
            </a:pPr>
            <a:r>
              <a:t>LSTM Network and Maximum Entropy Modeling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RSA5.png" descr="RSA5.png"/>
          <p:cNvPicPr>
            <a:picLocks noChangeAspect="0"/>
          </p:cNvPicPr>
          <p:nvPr>
            <p:ph type="pic" idx="21"/>
          </p:nvPr>
        </p:nvPicPr>
        <p:blipFill>
          <a:blip r:embed="rId2">
            <a:extLst/>
          </a:blip>
          <a:srcRect l="0" t="5658" r="0" b="16866"/>
          <a:stretch>
            <a:fillRect/>
          </a:stretch>
        </p:blipFill>
        <p:spPr>
          <a:xfrm>
            <a:off x="274851" y="1564203"/>
            <a:ext cx="11887083" cy="11302614"/>
          </a:xfrm>
          <a:prstGeom prst="rect">
            <a:avLst/>
          </a:prstGeom>
        </p:spPr>
      </p:pic>
      <p:pic>
        <p:nvPicPr>
          <p:cNvPr id="194" name="RSA6.png" descr="RSA6.png"/>
          <p:cNvPicPr>
            <a:picLocks noChangeAspect="0"/>
          </p:cNvPicPr>
          <p:nvPr>
            <p:ph type="pic" idx="22"/>
          </p:nvPr>
        </p:nvPicPr>
        <p:blipFill>
          <a:blip r:embed="rId3">
            <a:extLst/>
          </a:blip>
          <a:srcRect l="0" t="3017" r="0" b="3017"/>
          <a:stretch>
            <a:fillRect/>
          </a:stretch>
        </p:blipFill>
        <p:spPr>
          <a:xfrm>
            <a:off x="12341566" y="1596350"/>
            <a:ext cx="11849101" cy="11238413"/>
          </a:xfrm>
          <a:prstGeom prst="rect">
            <a:avLst/>
          </a:prstGeom>
        </p:spPr>
      </p:pic>
      <p:sp>
        <p:nvSpPr>
          <p:cNvPr id="195" name="Land Use and Land Cover Mapping"/>
          <p:cNvSpPr txBox="1"/>
          <p:nvPr/>
        </p:nvSpPr>
        <p:spPr>
          <a:xfrm>
            <a:off x="2337469" y="562858"/>
            <a:ext cx="7761966" cy="754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77850">
              <a:defRPr sz="3850">
                <a:latin typeface="Georgia"/>
                <a:ea typeface="Georgia"/>
                <a:cs typeface="Georgia"/>
                <a:sym typeface="Georgia"/>
              </a:defRPr>
            </a:lvl1pPr>
          </a:lstStyle>
          <a:p>
            <a:pPr/>
            <a:r>
              <a:t>Land Use and Land Cover Mapping</a:t>
            </a:r>
          </a:p>
        </p:txBody>
      </p:sp>
      <p:sp>
        <p:nvSpPr>
          <p:cNvPr id="196" name="Population Density and Growth"/>
          <p:cNvSpPr txBox="1"/>
          <p:nvPr/>
        </p:nvSpPr>
        <p:spPr>
          <a:xfrm>
            <a:off x="14585132" y="562858"/>
            <a:ext cx="8105719" cy="754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676909">
              <a:defRPr sz="4510">
                <a:latin typeface="Georgia"/>
                <a:ea typeface="Georgia"/>
                <a:cs typeface="Georgia"/>
                <a:sym typeface="Georgia"/>
              </a:defRPr>
            </a:lvl1pPr>
          </a:lstStyle>
          <a:p>
            <a:pPr/>
            <a:r>
              <a:t>Population Density and Growth</a:t>
            </a:r>
          </a:p>
        </p:txBody>
      </p:sp>
      <p:sp>
        <p:nvSpPr>
          <p:cNvPr id="197"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
        <p:nvSpPr>
          <p:cNvPr id="198" name="Source"/>
          <p:cNvSpPr txBox="1"/>
          <p:nvPr/>
        </p:nvSpPr>
        <p:spPr>
          <a:xfrm>
            <a:off x="11033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RSA7.jpeg" descr="RSA7.jpeg"/>
          <p:cNvPicPr>
            <a:picLocks noChangeAspect="0"/>
          </p:cNvPicPr>
          <p:nvPr>
            <p:ph type="pic" idx="21"/>
          </p:nvPr>
        </p:nvPicPr>
        <p:blipFill>
          <a:blip r:embed="rId2">
            <a:extLst/>
          </a:blip>
          <a:srcRect l="6685" t="7472" r="6685" b="7472"/>
          <a:stretch>
            <a:fillRect/>
          </a:stretch>
        </p:blipFill>
        <p:spPr>
          <a:xfrm>
            <a:off x="274851" y="1564203"/>
            <a:ext cx="11887084" cy="11302614"/>
          </a:xfrm>
          <a:prstGeom prst="rect">
            <a:avLst/>
          </a:prstGeom>
        </p:spPr>
      </p:pic>
      <p:pic>
        <p:nvPicPr>
          <p:cNvPr id="201" name="RSA8.jpeg" descr="RSA8.jpeg"/>
          <p:cNvPicPr>
            <a:picLocks noChangeAspect="0"/>
          </p:cNvPicPr>
          <p:nvPr>
            <p:ph type="pic" idx="22"/>
          </p:nvPr>
        </p:nvPicPr>
        <p:blipFill>
          <a:blip r:embed="rId3">
            <a:extLst/>
          </a:blip>
          <a:srcRect l="10462" t="0" r="10462" b="0"/>
          <a:stretch>
            <a:fillRect/>
          </a:stretch>
        </p:blipFill>
        <p:spPr>
          <a:xfrm>
            <a:off x="12341566" y="1596350"/>
            <a:ext cx="11849101" cy="11238413"/>
          </a:xfrm>
          <a:prstGeom prst="rect">
            <a:avLst/>
          </a:prstGeom>
        </p:spPr>
      </p:pic>
      <p:sp>
        <p:nvSpPr>
          <p:cNvPr id="202" name="Military Surveillance and Reconnaissance"/>
          <p:cNvSpPr txBox="1"/>
          <p:nvPr/>
        </p:nvSpPr>
        <p:spPr>
          <a:xfrm>
            <a:off x="2337469" y="562858"/>
            <a:ext cx="7761966" cy="754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87044">
              <a:defRPr sz="3244">
                <a:latin typeface="Georgia"/>
                <a:ea typeface="Georgia"/>
                <a:cs typeface="Georgia"/>
                <a:sym typeface="Georgia"/>
              </a:defRPr>
            </a:lvl1pPr>
          </a:lstStyle>
          <a:p>
            <a:pPr/>
            <a:r>
              <a:t>Military Surveillance and Reconnaissance</a:t>
            </a:r>
          </a:p>
        </p:txBody>
      </p:sp>
      <p:sp>
        <p:nvSpPr>
          <p:cNvPr id="203" name="Navigation"/>
          <p:cNvSpPr txBox="1"/>
          <p:nvPr/>
        </p:nvSpPr>
        <p:spPr>
          <a:xfrm>
            <a:off x="14585132" y="562858"/>
            <a:ext cx="8105719" cy="754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676909">
              <a:defRPr sz="4510">
                <a:latin typeface="Georgia"/>
                <a:ea typeface="Georgia"/>
                <a:cs typeface="Georgia"/>
                <a:sym typeface="Georgia"/>
              </a:defRPr>
            </a:lvl1pPr>
          </a:lstStyle>
          <a:p>
            <a:pPr/>
            <a:r>
              <a:t>Navigation</a:t>
            </a:r>
          </a:p>
        </p:txBody>
      </p:sp>
      <p:sp>
        <p:nvSpPr>
          <p:cNvPr id="204"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6" name="What did All Imagery Data have in Common ?"/>
          <p:cNvSpPr txBox="1"/>
          <p:nvPr>
            <p:ph type="title"/>
          </p:nvPr>
        </p:nvSpPr>
        <p:spPr>
          <a:prstGeom prst="rect">
            <a:avLst/>
          </a:prstGeom>
        </p:spPr>
        <p:txBody>
          <a:bodyPr/>
          <a:lstStyle>
            <a:lvl1pPr>
              <a:defRPr b="0">
                <a:solidFill>
                  <a:srgbClr val="000000"/>
                </a:solidFill>
                <a:latin typeface="Helvetica"/>
                <a:ea typeface="Helvetica"/>
                <a:cs typeface="Helvetica"/>
                <a:sym typeface="Helvetica"/>
              </a:defRPr>
            </a:lvl1pPr>
          </a:lstStyle>
          <a:p>
            <a:pPr/>
            <a:r>
              <a:t>What did All Imagery Data have in Common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8" name="What did All Imagery Data have in Common ?"/>
          <p:cNvSpPr txBox="1"/>
          <p:nvPr>
            <p:ph type="title"/>
          </p:nvPr>
        </p:nvSpPr>
        <p:spPr>
          <a:xfrm>
            <a:off x="1206500" y="647700"/>
            <a:ext cx="21971000" cy="1433163"/>
          </a:xfrm>
          <a:prstGeom prst="rect">
            <a:avLst/>
          </a:prstGeom>
        </p:spPr>
        <p:txBody>
          <a:bodyPr/>
          <a:lstStyle>
            <a:lvl1pPr>
              <a:defRPr b="0">
                <a:solidFill>
                  <a:srgbClr val="000000"/>
                </a:solidFill>
                <a:latin typeface="Helvetica"/>
                <a:ea typeface="Helvetica"/>
                <a:cs typeface="Helvetica"/>
                <a:sym typeface="Helvetica"/>
              </a:defRPr>
            </a:lvl1pPr>
          </a:lstStyle>
          <a:p>
            <a:pPr/>
            <a:r>
              <a:t>What did All Imagery Data have in Common ?</a:t>
            </a:r>
          </a:p>
        </p:txBody>
      </p:sp>
      <p:pic>
        <p:nvPicPr>
          <p:cNvPr id="209" name="RS1.jpeg" descr="RS1.jpeg"/>
          <p:cNvPicPr>
            <a:picLocks noChangeAspect="0"/>
          </p:cNvPicPr>
          <p:nvPr/>
        </p:nvPicPr>
        <p:blipFill>
          <a:blip r:embed="rId3">
            <a:extLst/>
          </a:blip>
          <a:srcRect l="7918" t="0" r="7918" b="0"/>
          <a:stretch>
            <a:fillRect/>
          </a:stretch>
        </p:blipFill>
        <p:spPr>
          <a:xfrm>
            <a:off x="3629083" y="2331575"/>
            <a:ext cx="8604993" cy="8122918"/>
          </a:xfrm>
          <a:prstGeom prst="rect">
            <a:avLst/>
          </a:prstGeom>
          <a:ln w="12700">
            <a:miter lim="400000"/>
          </a:ln>
        </p:spPr>
      </p:pic>
      <p:pic>
        <p:nvPicPr>
          <p:cNvPr id="210" name="RS2.png" descr="RS2.png"/>
          <p:cNvPicPr>
            <a:picLocks noChangeAspect="0"/>
          </p:cNvPicPr>
          <p:nvPr/>
        </p:nvPicPr>
        <p:blipFill>
          <a:blip r:embed="rId4">
            <a:extLst/>
          </a:blip>
          <a:srcRect l="11424" t="0" r="11424" b="0"/>
          <a:stretch>
            <a:fillRect/>
          </a:stretch>
        </p:blipFill>
        <p:spPr>
          <a:xfrm>
            <a:off x="12861010" y="2332567"/>
            <a:ext cx="8609393" cy="8121052"/>
          </a:xfrm>
          <a:prstGeom prst="rect">
            <a:avLst/>
          </a:prstGeom>
          <a:ln w="12700">
            <a:miter lim="400000"/>
          </a:ln>
        </p:spPr>
      </p:pic>
      <p:sp>
        <p:nvSpPr>
          <p:cNvPr id="211" name="All Imagery Data has been Transformed into a Lesser Dimensions while retaining Key Components."/>
          <p:cNvSpPr txBox="1"/>
          <p:nvPr/>
        </p:nvSpPr>
        <p:spPr>
          <a:xfrm>
            <a:off x="923042" y="10705128"/>
            <a:ext cx="22772501" cy="23186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defRPr b="1" sz="3600">
                <a:solidFill>
                  <a:srgbClr val="000000"/>
                </a:solidFill>
              </a:defRPr>
            </a:pPr>
            <a:r>
              <a:t>All Imagery Data has been Transformed into a Lesser Dimensions while retaining Key Components.</a:t>
            </a:r>
          </a:p>
          <a:p>
            <a:pPr defTabSz="825500">
              <a:defRPr b="1" sz="3600">
                <a:solidFill>
                  <a:srgbClr val="000000"/>
                </a:solidFill>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3" name="What did All Imagery Data have in Common ?"/>
          <p:cNvSpPr txBox="1"/>
          <p:nvPr>
            <p:ph type="title"/>
          </p:nvPr>
        </p:nvSpPr>
        <p:spPr>
          <a:xfrm>
            <a:off x="1206500" y="647700"/>
            <a:ext cx="21971000" cy="1433163"/>
          </a:xfrm>
          <a:prstGeom prst="rect">
            <a:avLst/>
          </a:prstGeom>
        </p:spPr>
        <p:txBody>
          <a:bodyPr/>
          <a:lstStyle>
            <a:lvl1pPr>
              <a:defRPr b="0">
                <a:solidFill>
                  <a:srgbClr val="000000"/>
                </a:solidFill>
                <a:latin typeface="Helvetica"/>
                <a:ea typeface="Helvetica"/>
                <a:cs typeface="Helvetica"/>
                <a:sym typeface="Helvetica"/>
              </a:defRPr>
            </a:lvl1pPr>
          </a:lstStyle>
          <a:p>
            <a:pPr/>
            <a:r>
              <a:t>What did All Imagery Data have in Common ?</a:t>
            </a:r>
          </a:p>
        </p:txBody>
      </p:sp>
      <p:pic>
        <p:nvPicPr>
          <p:cNvPr id="214" name="RS1.jpeg" descr="RS1.jpeg"/>
          <p:cNvPicPr>
            <a:picLocks noChangeAspect="0"/>
          </p:cNvPicPr>
          <p:nvPr/>
        </p:nvPicPr>
        <p:blipFill>
          <a:blip r:embed="rId3">
            <a:extLst/>
          </a:blip>
          <a:srcRect l="7918" t="0" r="7918" b="0"/>
          <a:stretch>
            <a:fillRect/>
          </a:stretch>
        </p:blipFill>
        <p:spPr>
          <a:xfrm>
            <a:off x="3629083" y="2331575"/>
            <a:ext cx="8604993" cy="8122918"/>
          </a:xfrm>
          <a:prstGeom prst="rect">
            <a:avLst/>
          </a:prstGeom>
          <a:ln w="12700">
            <a:miter lim="400000"/>
          </a:ln>
        </p:spPr>
      </p:pic>
      <p:pic>
        <p:nvPicPr>
          <p:cNvPr id="215" name="RS2.png" descr="RS2.png"/>
          <p:cNvPicPr>
            <a:picLocks noChangeAspect="0"/>
          </p:cNvPicPr>
          <p:nvPr/>
        </p:nvPicPr>
        <p:blipFill>
          <a:blip r:embed="rId4">
            <a:extLst/>
          </a:blip>
          <a:srcRect l="11424" t="0" r="11424" b="0"/>
          <a:stretch>
            <a:fillRect/>
          </a:stretch>
        </p:blipFill>
        <p:spPr>
          <a:xfrm>
            <a:off x="12861010" y="2332567"/>
            <a:ext cx="8609393" cy="8121052"/>
          </a:xfrm>
          <a:prstGeom prst="rect">
            <a:avLst/>
          </a:prstGeom>
          <a:ln w="12700">
            <a:miter lim="400000"/>
          </a:ln>
        </p:spPr>
      </p:pic>
      <p:sp>
        <p:nvSpPr>
          <p:cNvPr id="216" name="All Imagery Data has been Transformed into a Lesser Dimensions while retaining Key Components.…"/>
          <p:cNvSpPr txBox="1"/>
          <p:nvPr/>
        </p:nvSpPr>
        <p:spPr>
          <a:xfrm>
            <a:off x="923042" y="10705128"/>
            <a:ext cx="22772501" cy="23186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defRPr b="1" sz="3600">
                <a:solidFill>
                  <a:srgbClr val="000000"/>
                </a:solidFill>
              </a:defRPr>
            </a:pPr>
            <a:r>
              <a:t>All Imagery Data has been Transformed into a Lesser Dimensions while retaining Key Components.</a:t>
            </a:r>
          </a:p>
          <a:p>
            <a:pPr defTabSz="825500">
              <a:defRPr b="1" sz="3600">
                <a:solidFill>
                  <a:srgbClr val="000000"/>
                </a:solidFill>
              </a:defRPr>
            </a:pPr>
          </a:p>
          <a:p>
            <a:pPr defTabSz="825500">
              <a:defRPr b="1" sz="3600">
                <a:solidFill>
                  <a:srgbClr val="000000"/>
                </a:solidFill>
              </a:defRPr>
            </a:pPr>
            <a:r>
              <a:t>In Easy Words : Same Data, Different Color Scheme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218" name="Introduction"/>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Introduction</a:t>
            </a:r>
          </a:p>
        </p:txBody>
      </p:sp>
      <p:sp>
        <p:nvSpPr>
          <p:cNvPr id="219" name="What is Remote Sensing and its importance?…"/>
          <p:cNvSpPr txBox="1"/>
          <p:nvPr>
            <p:ph type="body" idx="1"/>
          </p:nvPr>
        </p:nvSpPr>
        <p:spPr>
          <a:xfrm>
            <a:off x="1206500" y="2872114"/>
            <a:ext cx="21971000" cy="11008792"/>
          </a:xfrm>
          <a:prstGeom prst="rect">
            <a:avLst/>
          </a:prstGeom>
        </p:spPr>
        <p:txBody>
          <a:bodyPr/>
          <a:lstStyle/>
          <a:p>
            <a:pPr marL="609599" indent="-609599">
              <a:defRPr sz="3600">
                <a:solidFill>
                  <a:srgbClr val="000000"/>
                </a:solidFill>
                <a:latin typeface="Trebuchet MS"/>
                <a:ea typeface="Trebuchet MS"/>
                <a:cs typeface="Trebuchet MS"/>
                <a:sym typeface="Trebuchet MS"/>
              </a:defRPr>
            </a:pPr>
            <a:r>
              <a:t>What is Remote Sensing and its importance?</a:t>
            </a:r>
          </a:p>
          <a:p>
            <a:pPr marL="609599" indent="-609599">
              <a:defRPr sz="3600">
                <a:solidFill>
                  <a:srgbClr val="000000"/>
                </a:solidFill>
                <a:latin typeface="Trebuchet MS"/>
                <a:ea typeface="Trebuchet MS"/>
                <a:cs typeface="Trebuchet MS"/>
                <a:sym typeface="Trebuchet MS"/>
              </a:defRPr>
            </a:pPr>
            <a:r>
              <a:t>What are Full Spectrum and NDVI Images and why work with NDVI Images?</a:t>
            </a:r>
          </a:p>
          <a:p>
            <a:pPr marL="609599" indent="-609599">
              <a:defRPr sz="3600">
                <a:solidFill>
                  <a:srgbClr val="000000"/>
                </a:solidFill>
                <a:latin typeface="Trebuchet MS"/>
                <a:ea typeface="Trebuchet MS"/>
                <a:cs typeface="Trebuchet MS"/>
                <a:sym typeface="Trebuchet MS"/>
              </a:defRPr>
            </a:pPr>
            <a:r>
              <a:t>Understanding Spatio-Temporal Fusion word-by-word.</a:t>
            </a:r>
          </a:p>
          <a:p>
            <a:pPr lvl="1">
              <a:defRPr sz="3600">
                <a:solidFill>
                  <a:srgbClr val="000000"/>
                </a:solidFill>
                <a:latin typeface="Trebuchet MS"/>
                <a:ea typeface="Trebuchet MS"/>
                <a:cs typeface="Trebuchet MS"/>
                <a:sym typeface="Trebuchet MS"/>
              </a:defRPr>
            </a:pPr>
            <a:r>
              <a:t>What are Spatial and Temporal Resolutions?</a:t>
            </a:r>
          </a:p>
          <a:p>
            <a:pPr lvl="1">
              <a:defRPr sz="3600">
                <a:solidFill>
                  <a:srgbClr val="000000"/>
                </a:solidFill>
                <a:latin typeface="Trebuchet MS"/>
                <a:ea typeface="Trebuchet MS"/>
                <a:cs typeface="Trebuchet MS"/>
                <a:sym typeface="Trebuchet MS"/>
              </a:defRPr>
            </a:pPr>
            <a:r>
              <a:t>What is meant by Fusion? </a:t>
            </a:r>
          </a:p>
          <a:p>
            <a:pPr marL="609599" indent="-609599">
              <a:defRPr sz="3600">
                <a:solidFill>
                  <a:srgbClr val="000000"/>
                </a:solidFill>
                <a:latin typeface="Trebuchet MS"/>
                <a:ea typeface="Trebuchet MS"/>
                <a:cs typeface="Trebuchet MS"/>
                <a:sym typeface="Trebuchet MS"/>
              </a:defRPr>
            </a:pPr>
            <a:r>
              <a:t>Understanding the Need of Spatio-Temporal Fusion in Remote Sensing.</a:t>
            </a:r>
          </a:p>
          <a:p>
            <a:pPr marL="609599" indent="-609599">
              <a:defRPr sz="3600">
                <a:solidFill>
                  <a:srgbClr val="000000"/>
                </a:solidFill>
                <a:latin typeface="Trebuchet MS"/>
                <a:ea typeface="Trebuchet MS"/>
                <a:cs typeface="Trebuchet MS"/>
                <a:sym typeface="Trebuchet MS"/>
              </a:defRPr>
            </a:pPr>
            <a:r>
              <a:t>Understanding Differences between Spatio-Temporal Fusion of Full Spectrum Images v/s NDVI Images.</a:t>
            </a:r>
          </a:p>
        </p:txBody>
      </p:sp>
      <p:sp>
        <p:nvSpPr>
          <p:cNvPr id="220" name="Dingbat Check"/>
          <p:cNvSpPr/>
          <p:nvPr/>
        </p:nvSpPr>
        <p:spPr>
          <a:xfrm>
            <a:off x="647785" y="2632495"/>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2" name="Full Spectrum v/s NDVI Images…"/>
          <p:cNvSpPr txBox="1"/>
          <p:nvPr>
            <p:ph type="title"/>
          </p:nvPr>
        </p:nvSpPr>
        <p:spPr>
          <a:xfrm>
            <a:off x="1206500" y="3099204"/>
            <a:ext cx="21971000" cy="3032538"/>
          </a:xfrm>
          <a:prstGeom prst="rect">
            <a:avLst/>
          </a:prstGeom>
        </p:spPr>
        <p:txBody>
          <a:bodyPr/>
          <a:lstStyle/>
          <a:p>
            <a:pPr algn="ctr">
              <a:lnSpc>
                <a:spcPct val="120000"/>
              </a:lnSpc>
              <a:defRPr b="0">
                <a:latin typeface="Helvetica"/>
                <a:ea typeface="Helvetica"/>
                <a:cs typeface="Helvetica"/>
                <a:sym typeface="Helvetica"/>
              </a:defRPr>
            </a:pPr>
            <a:r>
              <a:t>Full Spectrum v/s NDVI Images</a:t>
            </a:r>
          </a:p>
          <a:p>
            <a:pPr algn="ctr">
              <a:lnSpc>
                <a:spcPct val="120000"/>
              </a:lnSpc>
              <a:defRPr b="0">
                <a:latin typeface="Helvetica"/>
                <a:ea typeface="Helvetica"/>
                <a:cs typeface="Helvetica"/>
                <a:sym typeface="Helvetica"/>
              </a:defRPr>
            </a:pPr>
            <a:r>
              <a:t>In Remote Sensing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4" name="FullSpectrumImage.jpeg" descr="FullSpectrumImage.jpeg"/>
          <p:cNvPicPr>
            <a:picLocks noChangeAspect="1"/>
          </p:cNvPicPr>
          <p:nvPr>
            <p:ph type="pic" idx="21"/>
          </p:nvPr>
        </p:nvPicPr>
        <p:blipFill>
          <a:blip r:embed="rId3">
            <a:extLst/>
          </a:blip>
          <a:srcRect l="434" t="4098" r="0" b="3834"/>
          <a:stretch>
            <a:fillRect/>
          </a:stretch>
        </p:blipFill>
        <p:spPr>
          <a:xfrm>
            <a:off x="-138708" y="-88305"/>
            <a:ext cx="24661350" cy="13892658"/>
          </a:xfrm>
          <a:prstGeom prst="rect">
            <a:avLst/>
          </a:prstGeom>
        </p:spPr>
      </p:pic>
      <p:sp>
        <p:nvSpPr>
          <p:cNvPr id="225" name="Full Spectrum Remote Sensing Image"/>
          <p:cNvSpPr txBox="1"/>
          <p:nvPr>
            <p:ph type="title"/>
          </p:nvPr>
        </p:nvSpPr>
        <p:spPr>
          <a:prstGeom prst="rect">
            <a:avLst/>
          </a:prstGeom>
        </p:spPr>
        <p:txBody>
          <a:bodyPr/>
          <a:lstStyle>
            <a:lvl1pPr>
              <a:lnSpc>
                <a:spcPct val="120000"/>
              </a:lnSpc>
              <a:defRPr b="0" spc="-211" sz="10600">
                <a:solidFill>
                  <a:srgbClr val="000000"/>
                </a:solidFill>
                <a:latin typeface="Helvetica"/>
                <a:ea typeface="Helvetica"/>
                <a:cs typeface="Helvetica"/>
                <a:sym typeface="Helvetica"/>
              </a:defRPr>
            </a:lvl1pPr>
          </a:lstStyle>
          <a:p>
            <a:pPr/>
            <a:r>
              <a:t>Full Spectrum Remote Sensing Image</a:t>
            </a:r>
          </a:p>
        </p:txBody>
      </p:sp>
      <p:sp>
        <p:nvSpPr>
          <p:cNvPr id="226"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8" name="Key Differences between…"/>
          <p:cNvSpPr txBox="1"/>
          <p:nvPr>
            <p:ph type="title"/>
          </p:nvPr>
        </p:nvSpPr>
        <p:spPr>
          <a:xfrm>
            <a:off x="1055748" y="833695"/>
            <a:ext cx="21971001" cy="2266693"/>
          </a:xfrm>
          <a:prstGeom prst="rect">
            <a:avLst/>
          </a:prstGeom>
        </p:spPr>
        <p:txBody>
          <a:bodyPr/>
          <a:lstStyle/>
          <a:p>
            <a:pPr algn="ctr" defTabSz="1828754">
              <a:lnSpc>
                <a:spcPct val="120000"/>
              </a:lnSpc>
              <a:defRPr b="0" spc="-127" sz="6375">
                <a:latin typeface="Helvetica"/>
                <a:ea typeface="Helvetica"/>
                <a:cs typeface="Helvetica"/>
                <a:sym typeface="Helvetica"/>
              </a:defRPr>
            </a:pPr>
            <a:r>
              <a:t>Key Differences between</a:t>
            </a:r>
          </a:p>
          <a:p>
            <a:pPr algn="ctr" defTabSz="1828754">
              <a:lnSpc>
                <a:spcPct val="120000"/>
              </a:lnSpc>
              <a:defRPr b="0" spc="-127" sz="6375">
                <a:latin typeface="Helvetica"/>
                <a:ea typeface="Helvetica"/>
                <a:cs typeface="Helvetica"/>
                <a:sym typeface="Helvetica"/>
              </a:defRPr>
            </a:pPr>
            <a:r>
              <a:t>Full Spectrum and NDVI Images</a:t>
            </a:r>
          </a:p>
        </p:txBody>
      </p:sp>
      <p:sp>
        <p:nvSpPr>
          <p:cNvPr id="229" name="Capturing various bands across the spectrum.…"/>
          <p:cNvSpPr txBox="1"/>
          <p:nvPr>
            <p:ph type="body" idx="1"/>
          </p:nvPr>
        </p:nvSpPr>
        <p:spPr>
          <a:xfrm>
            <a:off x="1055748" y="4456413"/>
            <a:ext cx="21971001" cy="11008792"/>
          </a:xfrm>
          <a:prstGeom prst="rect">
            <a:avLst/>
          </a:prstGeom>
        </p:spPr>
        <p:txBody>
          <a:bodyPr numCol="2" spcCol="1098550"/>
          <a:lstStyle/>
          <a:p>
            <a:pPr marL="609599" indent="-609599">
              <a:defRPr sz="3600">
                <a:latin typeface="Trebuchet MS"/>
                <a:ea typeface="Trebuchet MS"/>
                <a:cs typeface="Trebuchet MS"/>
                <a:sym typeface="Trebuchet MS"/>
              </a:defRPr>
            </a:pPr>
            <a:r>
              <a:t>Capturing various bands across the spectrum.</a:t>
            </a:r>
          </a:p>
          <a:p>
            <a:pPr marL="609599" indent="-609599">
              <a:defRPr sz="3600">
                <a:latin typeface="Trebuchet MS"/>
                <a:ea typeface="Trebuchet MS"/>
                <a:cs typeface="Trebuchet MS"/>
                <a:sym typeface="Trebuchet MS"/>
              </a:defRPr>
            </a:pPr>
            <a:r>
              <a:t>Typically large in size due to the wide range of bands captured.</a:t>
            </a:r>
          </a:p>
          <a:p>
            <a:pPr marL="609599" indent="-609599">
              <a:defRPr sz="3600">
                <a:latin typeface="Trebuchet MS"/>
                <a:ea typeface="Trebuchet MS"/>
                <a:cs typeface="Trebuchet MS"/>
                <a:sym typeface="Trebuchet MS"/>
              </a:defRPr>
            </a:pPr>
            <a:r>
              <a:t>Can be more expensive due to the need for advanced sensors and processing capabilities.</a:t>
            </a:r>
          </a:p>
          <a:p>
            <a:pPr marL="609599" indent="-609599">
              <a:defRPr sz="3600">
                <a:latin typeface="Trebuchet MS"/>
                <a:ea typeface="Trebuchet MS"/>
                <a:cs typeface="Trebuchet MS"/>
                <a:sym typeface="Trebuchet MS"/>
              </a:defRPr>
            </a:pPr>
            <a:r>
              <a:t>Suitable for various applications including geology, land cover classification, water quality, and more.</a:t>
            </a:r>
          </a:p>
          <a:p>
            <a:pPr marL="609599" indent="-609599">
              <a:defRPr sz="3600">
                <a:latin typeface="Trebuchet MS"/>
                <a:ea typeface="Trebuchet MS"/>
                <a:cs typeface="Trebuchet MS"/>
                <a:sym typeface="Trebuchet MS"/>
              </a:defRPr>
            </a:pPr>
          </a:p>
          <a:p>
            <a:pPr marL="609599" indent="-609599">
              <a:defRPr sz="3600">
                <a:latin typeface="Trebuchet MS"/>
                <a:ea typeface="Trebuchet MS"/>
                <a:cs typeface="Trebuchet MS"/>
                <a:sym typeface="Trebuchet MS"/>
              </a:defRPr>
            </a:pPr>
          </a:p>
          <a:p>
            <a:pPr marL="609599" indent="-609599">
              <a:defRPr sz="3600">
                <a:latin typeface="Trebuchet MS"/>
                <a:ea typeface="Trebuchet MS"/>
                <a:cs typeface="Trebuchet MS"/>
                <a:sym typeface="Trebuchet MS"/>
              </a:defRPr>
            </a:pPr>
          </a:p>
          <a:p>
            <a:pPr marL="609599" indent="-609599">
              <a:defRPr sz="3600">
                <a:latin typeface="Trebuchet MS"/>
                <a:ea typeface="Trebuchet MS"/>
                <a:cs typeface="Trebuchet MS"/>
                <a:sym typeface="Trebuchet MS"/>
              </a:defRPr>
            </a:pPr>
          </a:p>
          <a:p>
            <a:pPr marL="609599" indent="-609599">
              <a:defRPr sz="3600">
                <a:latin typeface="Trebuchet MS"/>
                <a:ea typeface="Trebuchet MS"/>
                <a:cs typeface="Trebuchet MS"/>
                <a:sym typeface="Trebuchet MS"/>
              </a:defRPr>
            </a:pPr>
          </a:p>
          <a:p>
            <a:pPr marL="609599" indent="-609599">
              <a:defRPr sz="3600">
                <a:latin typeface="Trebuchet MS"/>
                <a:ea typeface="Trebuchet MS"/>
                <a:cs typeface="Trebuchet MS"/>
                <a:sym typeface="Trebuchet MS"/>
              </a:defRPr>
            </a:pPr>
            <a:r>
              <a:t>Images Limited to red and near-infrared bands.</a:t>
            </a:r>
          </a:p>
          <a:p>
            <a:pPr marL="609599" indent="-609599">
              <a:defRPr sz="3600">
                <a:latin typeface="Trebuchet MS"/>
                <a:ea typeface="Trebuchet MS"/>
                <a:cs typeface="Trebuchet MS"/>
                <a:sym typeface="Trebuchet MS"/>
              </a:defRPr>
            </a:pPr>
            <a:r>
              <a:t>Smaller in size as it focuses only on specific bands necessary.</a:t>
            </a:r>
          </a:p>
          <a:p>
            <a:pPr marL="609599" indent="-609599">
              <a:defRPr sz="3600">
                <a:latin typeface="Trebuchet MS"/>
                <a:ea typeface="Trebuchet MS"/>
                <a:cs typeface="Trebuchet MS"/>
                <a:sym typeface="Trebuchet MS"/>
              </a:defRPr>
            </a:pPr>
            <a:r>
              <a:t>Generally more cost-effective as it requires less advanced technology.</a:t>
            </a:r>
          </a:p>
          <a:p>
            <a:pPr marL="609599" indent="-609599">
              <a:defRPr sz="3600">
                <a:latin typeface="Trebuchet MS"/>
                <a:ea typeface="Trebuchet MS"/>
                <a:cs typeface="Trebuchet MS"/>
                <a:sym typeface="Trebuchet MS"/>
              </a:defRPr>
            </a:pPr>
            <a:r>
              <a:t>Primarily used in agriculture, forestry, and environmental conservation for monitoring vegetation.</a:t>
            </a:r>
          </a:p>
        </p:txBody>
      </p:sp>
      <p:sp>
        <p:nvSpPr>
          <p:cNvPr id="230" name="Source"/>
          <p:cNvSpPr txBox="1"/>
          <p:nvPr/>
        </p:nvSpPr>
        <p:spPr>
          <a:xfrm>
            <a:off x="23311662" y="13173652"/>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2" name="NDVI-image-Drone-Remote-Sensing-2-Geoawesomeness.png" descr="NDVI-image-Drone-Remote-Sensing-2-Geoawesomeness.png"/>
          <p:cNvPicPr>
            <a:picLocks noChangeAspect="1"/>
          </p:cNvPicPr>
          <p:nvPr>
            <p:ph type="pic" idx="21"/>
          </p:nvPr>
        </p:nvPicPr>
        <p:blipFill>
          <a:blip r:embed="rId3">
            <a:extLst/>
          </a:blip>
          <a:srcRect l="2158" t="8862" r="2158" b="17019"/>
          <a:stretch>
            <a:fillRect/>
          </a:stretch>
        </p:blipFill>
        <p:spPr>
          <a:xfrm>
            <a:off x="0" y="0"/>
            <a:ext cx="24384000" cy="13716000"/>
          </a:xfrm>
          <a:prstGeom prst="rect">
            <a:avLst/>
          </a:prstGeom>
        </p:spPr>
      </p:pic>
      <p:sp>
        <p:nvSpPr>
          <p:cNvPr id="233" name="Full Spectrum v/s NDVI…"/>
          <p:cNvSpPr txBox="1"/>
          <p:nvPr>
            <p:ph type="title"/>
          </p:nvPr>
        </p:nvSpPr>
        <p:spPr>
          <a:xfrm>
            <a:off x="444086" y="11337980"/>
            <a:ext cx="21971001" cy="2205676"/>
          </a:xfrm>
          <a:prstGeom prst="rect">
            <a:avLst/>
          </a:prstGeom>
        </p:spPr>
        <p:txBody>
          <a:bodyPr/>
          <a:lstStyle/>
          <a:p>
            <a:pPr algn="ctr" defTabSz="1438619">
              <a:lnSpc>
                <a:spcPct val="120000"/>
              </a:lnSpc>
              <a:defRPr b="0" spc="-125" sz="6253">
                <a:solidFill>
                  <a:srgbClr val="000000"/>
                </a:solidFill>
                <a:latin typeface="Helvetica"/>
                <a:ea typeface="Helvetica"/>
                <a:cs typeface="Helvetica"/>
                <a:sym typeface="Helvetica"/>
              </a:defRPr>
            </a:pPr>
            <a:r>
              <a:t>Full Spectrum v/s NDVI </a:t>
            </a:r>
          </a:p>
          <a:p>
            <a:pPr algn="ctr" defTabSz="1438619">
              <a:lnSpc>
                <a:spcPct val="120000"/>
              </a:lnSpc>
              <a:defRPr b="0" spc="-125" sz="6253">
                <a:solidFill>
                  <a:srgbClr val="000000"/>
                </a:solidFill>
                <a:latin typeface="Helvetica"/>
                <a:ea typeface="Helvetica"/>
                <a:cs typeface="Helvetica"/>
                <a:sym typeface="Helvetica"/>
              </a:defRPr>
            </a:pPr>
            <a:r>
              <a:t>Remote Sensing Image</a:t>
            </a:r>
          </a:p>
        </p:txBody>
      </p:sp>
      <p:sp>
        <p:nvSpPr>
          <p:cNvPr id="234"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154" name="Agenda"/>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Agenda</a:t>
            </a:r>
          </a:p>
        </p:txBody>
      </p:sp>
      <p:sp>
        <p:nvSpPr>
          <p:cNvPr id="155" name="Introduction…"/>
          <p:cNvSpPr txBox="1"/>
          <p:nvPr>
            <p:ph type="body" idx="1"/>
          </p:nvPr>
        </p:nvSpPr>
        <p:spPr>
          <a:xfrm>
            <a:off x="1206500" y="2872114"/>
            <a:ext cx="21971000" cy="11008792"/>
          </a:xfrm>
          <a:prstGeom prst="rect">
            <a:avLst/>
          </a:prstGeom>
        </p:spPr>
        <p:txBody>
          <a:bodyPr/>
          <a:lstStyle/>
          <a:p>
            <a:pPr>
              <a:defRPr>
                <a:solidFill>
                  <a:srgbClr val="000000"/>
                </a:solidFill>
                <a:latin typeface="Trebuchet MS"/>
                <a:ea typeface="Trebuchet MS"/>
                <a:cs typeface="Trebuchet MS"/>
                <a:sym typeface="Trebuchet MS"/>
              </a:defRPr>
            </a:pPr>
            <a:r>
              <a:t>Introduction</a:t>
            </a:r>
          </a:p>
          <a:p>
            <a:pPr>
              <a:defRPr>
                <a:solidFill>
                  <a:srgbClr val="000000"/>
                </a:solidFill>
                <a:latin typeface="Trebuchet MS"/>
                <a:ea typeface="Trebuchet MS"/>
                <a:cs typeface="Trebuchet MS"/>
                <a:sym typeface="Trebuchet MS"/>
              </a:defRPr>
            </a:pPr>
            <a:r>
              <a:t>Problem Statement</a:t>
            </a:r>
          </a:p>
          <a:p>
            <a:pPr>
              <a:defRPr>
                <a:solidFill>
                  <a:srgbClr val="000000"/>
                </a:solidFill>
                <a:latin typeface="Trebuchet MS"/>
                <a:ea typeface="Trebuchet MS"/>
                <a:cs typeface="Trebuchet MS"/>
                <a:sym typeface="Trebuchet MS"/>
              </a:defRPr>
            </a:pPr>
            <a:r>
              <a:t>Literature Review</a:t>
            </a:r>
          </a:p>
          <a:p>
            <a:pPr>
              <a:defRPr>
                <a:solidFill>
                  <a:srgbClr val="000000"/>
                </a:solidFill>
                <a:latin typeface="Trebuchet MS"/>
                <a:ea typeface="Trebuchet MS"/>
                <a:cs typeface="Trebuchet MS"/>
                <a:sym typeface="Trebuchet MS"/>
              </a:defRPr>
            </a:pPr>
            <a:r>
              <a:t>Proposed Approach</a:t>
            </a:r>
          </a:p>
          <a:p>
            <a:pPr>
              <a:defRPr>
                <a:solidFill>
                  <a:srgbClr val="000000"/>
                </a:solidFill>
                <a:latin typeface="Trebuchet MS"/>
                <a:ea typeface="Trebuchet MS"/>
                <a:cs typeface="Trebuchet MS"/>
                <a:sym typeface="Trebuchet MS"/>
              </a:defRPr>
            </a:pPr>
            <a:r>
              <a:t>Challenges and Limitations</a:t>
            </a:r>
          </a:p>
          <a:p>
            <a:pPr>
              <a:defRPr>
                <a:solidFill>
                  <a:srgbClr val="000000"/>
                </a:solidFill>
                <a:latin typeface="Trebuchet MS"/>
                <a:ea typeface="Trebuchet MS"/>
                <a:cs typeface="Trebuchet MS"/>
                <a:sym typeface="Trebuchet MS"/>
              </a:defRPr>
            </a:pPr>
            <a:r>
              <a:t>Conclusion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6" name="Why work with NDVI Images ?"/>
          <p:cNvSpPr txBox="1"/>
          <p:nvPr>
            <p:ph type="title"/>
          </p:nvPr>
        </p:nvSpPr>
        <p:spPr>
          <a:xfrm>
            <a:off x="1206500" y="1200417"/>
            <a:ext cx="21971000" cy="1598468"/>
          </a:xfrm>
          <a:prstGeom prst="rect">
            <a:avLst/>
          </a:prstGeom>
        </p:spPr>
        <p:txBody>
          <a:bodyPr/>
          <a:lstStyle>
            <a:lvl1pPr algn="ctr">
              <a:lnSpc>
                <a:spcPct val="120000"/>
              </a:lnSpc>
              <a:defRPr b="0">
                <a:latin typeface="Helvetica"/>
                <a:ea typeface="Helvetica"/>
                <a:cs typeface="Helvetica"/>
                <a:sym typeface="Helvetica"/>
              </a:defRPr>
            </a:lvl1pPr>
          </a:lstStyle>
          <a:p>
            <a:pPr/>
            <a:r>
              <a:t>Why work with NDVI Images ?</a:t>
            </a:r>
          </a:p>
        </p:txBody>
      </p:sp>
      <p:sp>
        <p:nvSpPr>
          <p:cNvPr id="237" name="NDVI : Normalized Difference Vegetation Index…"/>
          <p:cNvSpPr txBox="1"/>
          <p:nvPr>
            <p:ph type="body" idx="1"/>
          </p:nvPr>
        </p:nvSpPr>
        <p:spPr>
          <a:xfrm>
            <a:off x="1206500" y="3401155"/>
            <a:ext cx="21971000" cy="11008792"/>
          </a:xfrm>
          <a:prstGeom prst="rect">
            <a:avLst/>
          </a:prstGeom>
        </p:spPr>
        <p:txBody>
          <a:bodyPr/>
          <a:lstStyle/>
          <a:p>
            <a:pPr marL="609599" indent="-609599">
              <a:defRPr sz="3600">
                <a:latin typeface="Trebuchet MS"/>
                <a:ea typeface="Trebuchet MS"/>
                <a:cs typeface="Trebuchet MS"/>
                <a:sym typeface="Trebuchet MS"/>
              </a:defRPr>
            </a:pPr>
            <a:r>
              <a:t>NDVI : Normalized Difference Vegetation Index</a:t>
            </a:r>
          </a:p>
          <a:p>
            <a:pPr lvl="1">
              <a:defRPr sz="3600">
                <a:latin typeface="Trebuchet MS"/>
                <a:ea typeface="Trebuchet MS"/>
                <a:cs typeface="Trebuchet MS"/>
                <a:sym typeface="Trebuchet MS"/>
              </a:defRPr>
            </a:pPr>
            <a:r>
              <a:t>Specialized for Vegetation Analysis.</a:t>
            </a:r>
          </a:p>
          <a:p>
            <a:pPr marL="609599" indent="-609599">
              <a:defRPr sz="3600">
                <a:latin typeface="Trebuchet MS"/>
                <a:ea typeface="Trebuchet MS"/>
                <a:cs typeface="Trebuchet MS"/>
                <a:sym typeface="Trebuchet MS"/>
              </a:defRPr>
            </a:pPr>
            <a:r>
              <a:t>Created using Near-Infrared (strongly reflected by vegetation) and Red Light (vegetation absorbs).</a:t>
            </a:r>
          </a:p>
          <a:p>
            <a:pPr marL="609599" indent="-609599">
              <a:defRPr sz="3600">
                <a:latin typeface="Trebuchet MS"/>
                <a:ea typeface="Trebuchet MS"/>
                <a:cs typeface="Trebuchet MS"/>
                <a:sym typeface="Trebuchet MS"/>
              </a:defRPr>
            </a:pPr>
            <a:r>
              <a:t>Sensitive to Chlorophyll content in Leafs.</a:t>
            </a:r>
          </a:p>
          <a:p>
            <a:pPr marL="609599" indent="-609599">
              <a:defRPr sz="3600">
                <a:latin typeface="Trebuchet MS"/>
                <a:ea typeface="Trebuchet MS"/>
                <a:cs typeface="Trebuchet MS"/>
                <a:sym typeface="Trebuchet MS"/>
              </a:defRPr>
            </a:pPr>
            <a:r>
              <a:t>Requires less storage space compared to full-spectrum images.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239" name="Introduction"/>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Introduction</a:t>
            </a:r>
          </a:p>
        </p:txBody>
      </p:sp>
      <p:sp>
        <p:nvSpPr>
          <p:cNvPr id="240" name="What is Remote Sensing and its importance?…"/>
          <p:cNvSpPr txBox="1"/>
          <p:nvPr>
            <p:ph type="body" idx="1"/>
          </p:nvPr>
        </p:nvSpPr>
        <p:spPr>
          <a:xfrm>
            <a:off x="1206500" y="2872114"/>
            <a:ext cx="21971000" cy="11008792"/>
          </a:xfrm>
          <a:prstGeom prst="rect">
            <a:avLst/>
          </a:prstGeom>
        </p:spPr>
        <p:txBody>
          <a:bodyPr/>
          <a:lstStyle/>
          <a:p>
            <a:pPr marL="609599" indent="-609599">
              <a:defRPr sz="3600">
                <a:solidFill>
                  <a:srgbClr val="000000"/>
                </a:solidFill>
                <a:latin typeface="Trebuchet MS"/>
                <a:ea typeface="Trebuchet MS"/>
                <a:cs typeface="Trebuchet MS"/>
                <a:sym typeface="Trebuchet MS"/>
              </a:defRPr>
            </a:pPr>
            <a:r>
              <a:t>What is Remote Sensing and its importance?</a:t>
            </a:r>
          </a:p>
          <a:p>
            <a:pPr marL="609599" indent="-609599">
              <a:defRPr sz="3600">
                <a:solidFill>
                  <a:srgbClr val="000000"/>
                </a:solidFill>
                <a:latin typeface="Trebuchet MS"/>
                <a:ea typeface="Trebuchet MS"/>
                <a:cs typeface="Trebuchet MS"/>
                <a:sym typeface="Trebuchet MS"/>
              </a:defRPr>
            </a:pPr>
            <a:r>
              <a:t>What are Full Spectrum and NDVI Images and why work with NDVI Images?</a:t>
            </a:r>
          </a:p>
          <a:p>
            <a:pPr marL="609599" indent="-609599">
              <a:defRPr sz="3600">
                <a:solidFill>
                  <a:srgbClr val="000000"/>
                </a:solidFill>
                <a:latin typeface="Trebuchet MS"/>
                <a:ea typeface="Trebuchet MS"/>
                <a:cs typeface="Trebuchet MS"/>
                <a:sym typeface="Trebuchet MS"/>
              </a:defRPr>
            </a:pPr>
            <a:r>
              <a:t>Understanding Spatio-Temporal Fusion word-by-word.</a:t>
            </a:r>
          </a:p>
          <a:p>
            <a:pPr lvl="1">
              <a:defRPr sz="3600">
                <a:solidFill>
                  <a:srgbClr val="000000"/>
                </a:solidFill>
                <a:latin typeface="Trebuchet MS"/>
                <a:ea typeface="Trebuchet MS"/>
                <a:cs typeface="Trebuchet MS"/>
                <a:sym typeface="Trebuchet MS"/>
              </a:defRPr>
            </a:pPr>
            <a:r>
              <a:t>What are Spatial and Temporal Resolutions?</a:t>
            </a:r>
          </a:p>
          <a:p>
            <a:pPr lvl="1">
              <a:defRPr sz="3600">
                <a:solidFill>
                  <a:srgbClr val="000000"/>
                </a:solidFill>
                <a:latin typeface="Trebuchet MS"/>
                <a:ea typeface="Trebuchet MS"/>
                <a:cs typeface="Trebuchet MS"/>
                <a:sym typeface="Trebuchet MS"/>
              </a:defRPr>
            </a:pPr>
            <a:r>
              <a:t>What is meant by Fusion? </a:t>
            </a:r>
          </a:p>
          <a:p>
            <a:pPr marL="609599" indent="-609599">
              <a:defRPr sz="3600">
                <a:solidFill>
                  <a:srgbClr val="000000"/>
                </a:solidFill>
                <a:latin typeface="Trebuchet MS"/>
                <a:ea typeface="Trebuchet MS"/>
                <a:cs typeface="Trebuchet MS"/>
                <a:sym typeface="Trebuchet MS"/>
              </a:defRPr>
            </a:pPr>
            <a:r>
              <a:t>Understanding the Need of Spatio-Temporal Fusion in Remote Sensing.</a:t>
            </a:r>
          </a:p>
          <a:p>
            <a:pPr marL="609599" indent="-609599">
              <a:defRPr sz="3600">
                <a:solidFill>
                  <a:srgbClr val="000000"/>
                </a:solidFill>
                <a:latin typeface="Trebuchet MS"/>
                <a:ea typeface="Trebuchet MS"/>
                <a:cs typeface="Trebuchet MS"/>
                <a:sym typeface="Trebuchet MS"/>
              </a:defRPr>
            </a:pPr>
            <a:r>
              <a:t>Understanding Differences between Spatio-Temporal Fusion of Full Spectrum Images v/s NDVI Images.</a:t>
            </a:r>
          </a:p>
        </p:txBody>
      </p:sp>
      <p:sp>
        <p:nvSpPr>
          <p:cNvPr id="241" name="Dingbat Check"/>
          <p:cNvSpPr/>
          <p:nvPr/>
        </p:nvSpPr>
        <p:spPr>
          <a:xfrm>
            <a:off x="647785" y="2632495"/>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42" name="Dingbat Check"/>
          <p:cNvSpPr/>
          <p:nvPr/>
        </p:nvSpPr>
        <p:spPr>
          <a:xfrm>
            <a:off x="647785" y="3697341"/>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4" name="Understanding Spatio-Temporal Fusion…"/>
          <p:cNvSpPr txBox="1"/>
          <p:nvPr>
            <p:ph type="title"/>
          </p:nvPr>
        </p:nvSpPr>
        <p:spPr>
          <a:xfrm>
            <a:off x="1206500" y="3099204"/>
            <a:ext cx="21971000" cy="3032538"/>
          </a:xfrm>
          <a:prstGeom prst="rect">
            <a:avLst/>
          </a:prstGeom>
        </p:spPr>
        <p:txBody>
          <a:bodyPr/>
          <a:lstStyle/>
          <a:p>
            <a:pPr algn="ctr">
              <a:lnSpc>
                <a:spcPct val="120000"/>
              </a:lnSpc>
              <a:defRPr b="0">
                <a:latin typeface="Helvetica"/>
                <a:ea typeface="Helvetica"/>
                <a:cs typeface="Helvetica"/>
                <a:sym typeface="Helvetica"/>
              </a:defRPr>
            </a:pPr>
            <a:r>
              <a:t>Understanding Spatio-Temporal Fusion</a:t>
            </a:r>
          </a:p>
          <a:p>
            <a:pPr algn="ctr">
              <a:lnSpc>
                <a:spcPct val="120000"/>
              </a:lnSpc>
              <a:defRPr b="0">
                <a:latin typeface="Helvetica"/>
                <a:ea typeface="Helvetica"/>
                <a:cs typeface="Helvetica"/>
                <a:sym typeface="Helvetica"/>
              </a:defRPr>
            </a:pPr>
            <a:r>
              <a:t>Word-By-Word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6" name="What are Spatial and Temporal Resolutions ?"/>
          <p:cNvSpPr txBox="1"/>
          <p:nvPr>
            <p:ph type="title"/>
          </p:nvPr>
        </p:nvSpPr>
        <p:spPr>
          <a:prstGeom prst="rect">
            <a:avLst/>
          </a:prstGeom>
        </p:spPr>
        <p:txBody>
          <a:bodyPr/>
          <a:lstStyle>
            <a:lvl1pPr>
              <a:defRPr b="0">
                <a:latin typeface="Helvetica"/>
                <a:ea typeface="Helvetica"/>
                <a:cs typeface="Helvetica"/>
                <a:sym typeface="Helvetica"/>
              </a:defRPr>
            </a:lvl1pPr>
          </a:lstStyle>
          <a:p>
            <a:pPr/>
            <a:r>
              <a:t>What are Spatial and Temporal Resolutions ?</a:t>
            </a:r>
          </a:p>
        </p:txBody>
      </p:sp>
      <p:sp>
        <p:nvSpPr>
          <p:cNvPr id="247"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248" name="Spatial Resolution :…"/>
          <p:cNvSpPr txBox="1"/>
          <p:nvPr/>
        </p:nvSpPr>
        <p:spPr>
          <a:xfrm>
            <a:off x="1206500" y="3908993"/>
            <a:ext cx="21971000" cy="26557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341086">
              <a:lnSpc>
                <a:spcPct val="80000"/>
              </a:lnSpc>
              <a:defRPr spc="-127" sz="6380">
                <a:latin typeface="Tahoma"/>
                <a:ea typeface="Tahoma"/>
                <a:cs typeface="Tahoma"/>
                <a:sym typeface="Tahoma"/>
              </a:defRPr>
            </a:pPr>
            <a:r>
              <a:t>Spatial Resolution :</a:t>
            </a:r>
          </a:p>
          <a:p>
            <a:pPr defTabSz="1341086">
              <a:lnSpc>
                <a:spcPct val="80000"/>
              </a:lnSpc>
              <a:defRPr spc="-127" sz="6380">
                <a:latin typeface="Tahoma"/>
                <a:ea typeface="Tahoma"/>
                <a:cs typeface="Tahoma"/>
                <a:sym typeface="Tahoma"/>
              </a:defRPr>
            </a:pPr>
            <a:r>
              <a:t>“It represents the area on the ground that corresponds to a single pixel in the image.”</a:t>
            </a:r>
          </a:p>
        </p:txBody>
      </p:sp>
      <p:sp>
        <p:nvSpPr>
          <p:cNvPr id="249" name="Temporal Resolution :…"/>
          <p:cNvSpPr txBox="1"/>
          <p:nvPr/>
        </p:nvSpPr>
        <p:spPr>
          <a:xfrm>
            <a:off x="1206500" y="7790946"/>
            <a:ext cx="21971000" cy="32510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292319">
              <a:lnSpc>
                <a:spcPct val="80000"/>
              </a:lnSpc>
              <a:defRPr spc="-122" sz="6147">
                <a:latin typeface="Tahoma"/>
                <a:ea typeface="Tahoma"/>
                <a:cs typeface="Tahoma"/>
                <a:sym typeface="Tahoma"/>
              </a:defRPr>
            </a:pPr>
            <a:r>
              <a:t>Temporal Resolution :</a:t>
            </a:r>
          </a:p>
          <a:p>
            <a:pPr defTabSz="1292319">
              <a:lnSpc>
                <a:spcPct val="80000"/>
              </a:lnSpc>
              <a:defRPr spc="-122" sz="6147">
                <a:latin typeface="Tahoma"/>
                <a:ea typeface="Tahoma"/>
                <a:cs typeface="Tahoma"/>
                <a:sym typeface="Tahoma"/>
              </a:defRPr>
            </a:pPr>
            <a:r>
              <a:t>“It is the amount of time it takes for a satellite or sensor to revisit and acquire data for the same location on the Earth's surface.”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1"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252" name="Spatial Resolution :…"/>
          <p:cNvSpPr txBox="1"/>
          <p:nvPr/>
        </p:nvSpPr>
        <p:spPr>
          <a:xfrm>
            <a:off x="1206500" y="667373"/>
            <a:ext cx="21971000" cy="26557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341086">
              <a:lnSpc>
                <a:spcPct val="80000"/>
              </a:lnSpc>
              <a:defRPr spc="-127" sz="6380">
                <a:latin typeface="Tahoma"/>
                <a:ea typeface="Tahoma"/>
                <a:cs typeface="Tahoma"/>
                <a:sym typeface="Tahoma"/>
              </a:defRPr>
            </a:pPr>
            <a:r>
              <a:t>Spatial Resolution :</a:t>
            </a:r>
          </a:p>
          <a:p>
            <a:pPr defTabSz="1341086">
              <a:lnSpc>
                <a:spcPct val="80000"/>
              </a:lnSpc>
              <a:defRPr spc="-127" sz="6380">
                <a:latin typeface="Tahoma"/>
                <a:ea typeface="Tahoma"/>
                <a:cs typeface="Tahoma"/>
                <a:sym typeface="Tahoma"/>
              </a:defRPr>
            </a:pPr>
            <a:r>
              <a:t>“It represents the area on the ground that corresponds to a single pixel in the image.”</a:t>
            </a:r>
          </a:p>
        </p:txBody>
      </p:sp>
      <p:pic>
        <p:nvPicPr>
          <p:cNvPr id="253" name="SpatialResolution.jpg" descr="SpatialResolution.jpg"/>
          <p:cNvPicPr>
            <a:picLocks noChangeAspect="1"/>
          </p:cNvPicPr>
          <p:nvPr/>
        </p:nvPicPr>
        <p:blipFill>
          <a:blip r:embed="rId4">
            <a:extLst/>
          </a:blip>
          <a:stretch>
            <a:fillRect/>
          </a:stretch>
        </p:blipFill>
        <p:spPr>
          <a:xfrm>
            <a:off x="5559985" y="3796274"/>
            <a:ext cx="13264030" cy="916047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5"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256" name="Temporal Resolution :…"/>
          <p:cNvSpPr txBox="1"/>
          <p:nvPr/>
        </p:nvSpPr>
        <p:spPr>
          <a:xfrm>
            <a:off x="1206500" y="1091146"/>
            <a:ext cx="21971000" cy="32510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1292319">
              <a:lnSpc>
                <a:spcPct val="80000"/>
              </a:lnSpc>
              <a:defRPr spc="-122" sz="6147">
                <a:latin typeface="Tahoma"/>
                <a:ea typeface="Tahoma"/>
                <a:cs typeface="Tahoma"/>
                <a:sym typeface="Tahoma"/>
              </a:defRPr>
            </a:pPr>
            <a:r>
              <a:t>Temporal Resolution :</a:t>
            </a:r>
          </a:p>
          <a:p>
            <a:pPr defTabSz="1292319">
              <a:lnSpc>
                <a:spcPct val="80000"/>
              </a:lnSpc>
              <a:defRPr spc="-122" sz="6147">
                <a:latin typeface="Tahoma"/>
                <a:ea typeface="Tahoma"/>
                <a:cs typeface="Tahoma"/>
                <a:sym typeface="Tahoma"/>
              </a:defRPr>
            </a:pPr>
            <a:r>
              <a:t>“It is the amount of time it takes for a satellite or sensor to revisit and acquire data for the same location on the Earth's surface.”</a:t>
            </a:r>
          </a:p>
        </p:txBody>
      </p:sp>
      <p:pic>
        <p:nvPicPr>
          <p:cNvPr id="257" name="Temporal Resolution.gif" descr="Temporal Resolution.gif"/>
          <p:cNvPicPr>
            <a:picLocks noChangeAspect="1"/>
          </p:cNvPicPr>
          <p:nvPr/>
        </p:nvPicPr>
        <p:blipFill>
          <a:blip r:embed="rId4">
            <a:extLst/>
          </a:blip>
          <a:stretch>
            <a:fillRect/>
          </a:stretch>
        </p:blipFill>
        <p:spPr>
          <a:xfrm>
            <a:off x="7437981" y="4806298"/>
            <a:ext cx="9508038" cy="714042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9" name="What is Spatio-Temporal ?"/>
          <p:cNvSpPr txBox="1"/>
          <p:nvPr>
            <p:ph type="title"/>
          </p:nvPr>
        </p:nvSpPr>
        <p:spPr>
          <a:prstGeom prst="rect">
            <a:avLst/>
          </a:prstGeom>
        </p:spPr>
        <p:txBody>
          <a:bodyPr/>
          <a:lstStyle>
            <a:lvl1pPr>
              <a:defRPr b="0">
                <a:latin typeface="Helvetica"/>
                <a:ea typeface="Helvetica"/>
                <a:cs typeface="Helvetica"/>
                <a:sym typeface="Helvetica"/>
              </a:defRPr>
            </a:lvl1pPr>
          </a:lstStyle>
          <a:p>
            <a:pPr/>
            <a:r>
              <a:t>What is Spatio-Temporal ?</a:t>
            </a:r>
          </a:p>
        </p:txBody>
      </p:sp>
      <p:sp>
        <p:nvSpPr>
          <p:cNvPr id="260"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261" name="“Spatio-temporal&quot; is a comprehensive term that acknowledges the importance of both space and time in understanding complex phenomena.…"/>
          <p:cNvSpPr txBox="1"/>
          <p:nvPr/>
        </p:nvSpPr>
        <p:spPr>
          <a:xfrm>
            <a:off x="995331" y="4229424"/>
            <a:ext cx="22393338" cy="692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74700" indent="-774700" algn="just">
              <a:lnSpc>
                <a:spcPct val="120000"/>
              </a:lnSpc>
              <a:buSzPct val="123000"/>
              <a:buChar char="•"/>
              <a:defRPr spc="-100" sz="5000">
                <a:latin typeface="Tahoma"/>
                <a:ea typeface="Tahoma"/>
                <a:cs typeface="Tahoma"/>
                <a:sym typeface="Tahoma"/>
              </a:defRPr>
            </a:pPr>
            <a:r>
              <a:t>“Spatio-temporal" is a comprehensive term that acknowledges the importance of both space and time in understanding complex phenomena.</a:t>
            </a:r>
          </a:p>
          <a:p>
            <a:pPr algn="just">
              <a:lnSpc>
                <a:spcPct val="120000"/>
              </a:lnSpc>
              <a:defRPr spc="-100" sz="5000">
                <a:latin typeface="Tahoma"/>
                <a:ea typeface="Tahoma"/>
                <a:cs typeface="Tahoma"/>
                <a:sym typeface="Tahoma"/>
              </a:defRPr>
            </a:pPr>
          </a:p>
          <a:p>
            <a:pPr marL="774700" indent="-774700" algn="just">
              <a:lnSpc>
                <a:spcPct val="120000"/>
              </a:lnSpc>
              <a:buSzPct val="123000"/>
              <a:buChar char="•"/>
              <a:defRPr spc="-100" sz="5000">
                <a:latin typeface="Tahoma"/>
                <a:ea typeface="Tahoma"/>
                <a:cs typeface="Tahoma"/>
                <a:sym typeface="Tahoma"/>
              </a:defRPr>
            </a:pPr>
            <a:r>
              <a:t>Analyzing spatio-temporal data allows researchers and professionals to gain deeper insights into the dynamic patterns and processes that unfold in the real world, facilitating more informed decision-making and planning in various fields.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3" name="Current Limitations of Remote Sensing Equipment"/>
          <p:cNvSpPr txBox="1"/>
          <p:nvPr>
            <p:ph type="title"/>
          </p:nvPr>
        </p:nvSpPr>
        <p:spPr>
          <a:prstGeom prst="rect">
            <a:avLst/>
          </a:prstGeom>
        </p:spPr>
        <p:txBody>
          <a:bodyPr/>
          <a:lstStyle>
            <a:lvl1pPr defTabSz="2316421">
              <a:defRPr b="0" spc="-161" sz="8075">
                <a:latin typeface="Helvetica"/>
                <a:ea typeface="Helvetica"/>
                <a:cs typeface="Helvetica"/>
                <a:sym typeface="Helvetica"/>
              </a:defRPr>
            </a:lvl1pPr>
          </a:lstStyle>
          <a:p>
            <a:pPr/>
            <a:r>
              <a:t>Current Limitations of Remote Sensing Equipment</a:t>
            </a:r>
          </a:p>
        </p:txBody>
      </p:sp>
      <p:sp>
        <p:nvSpPr>
          <p:cNvPr id="264" name="Source"/>
          <p:cNvSpPr txBox="1"/>
          <p:nvPr/>
        </p:nvSpPr>
        <p:spPr>
          <a:xfrm>
            <a:off x="22353263" y="6627317"/>
            <a:ext cx="10796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265" name="Remote sensing can be limited by spatial and temporal resolutions, which can affect the level of detail and frequency of data collected, respectively.…"/>
          <p:cNvSpPr txBox="1"/>
          <p:nvPr/>
        </p:nvSpPr>
        <p:spPr>
          <a:xfrm>
            <a:off x="995331" y="3394849"/>
            <a:ext cx="22393338" cy="6926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04977" indent="-704977" algn="just" defTabSz="2218888">
              <a:lnSpc>
                <a:spcPct val="120000"/>
              </a:lnSpc>
              <a:buSzPct val="123000"/>
              <a:buChar char="•"/>
              <a:defRPr spc="-91" sz="4550">
                <a:latin typeface="Tahoma"/>
                <a:ea typeface="Tahoma"/>
                <a:cs typeface="Tahoma"/>
                <a:sym typeface="Tahoma"/>
              </a:defRPr>
            </a:pPr>
            <a:r>
              <a:t>Remote sensing can be limited by spatial and temporal resolutions, which can affect the level of detail and frequency of data collected, respectively. </a:t>
            </a:r>
          </a:p>
          <a:p>
            <a:pPr marL="704977" indent="-704977" algn="just" defTabSz="2218888">
              <a:lnSpc>
                <a:spcPct val="120000"/>
              </a:lnSpc>
              <a:buSzPct val="123000"/>
              <a:buChar char="•"/>
              <a:defRPr spc="-91" sz="4550">
                <a:latin typeface="Tahoma"/>
                <a:ea typeface="Tahoma"/>
                <a:cs typeface="Tahoma"/>
                <a:sym typeface="Tahoma"/>
              </a:defRPr>
            </a:pPr>
            <a:r>
              <a:t>The spatial and temporal limitations can limit the usefulness and accuracy of remote sensing data in some applications.</a:t>
            </a:r>
          </a:p>
          <a:p>
            <a:pPr algn="just" defTabSz="2218888">
              <a:lnSpc>
                <a:spcPct val="120000"/>
              </a:lnSpc>
              <a:defRPr spc="-91" sz="4550">
                <a:latin typeface="Tahoma"/>
                <a:ea typeface="Tahoma"/>
                <a:cs typeface="Tahoma"/>
                <a:sym typeface="Tahoma"/>
              </a:defRPr>
            </a:pPr>
          </a:p>
          <a:p>
            <a:pPr marL="704977" indent="-704977" algn="just" defTabSz="2218888">
              <a:lnSpc>
                <a:spcPct val="120000"/>
              </a:lnSpc>
              <a:buSzPct val="123000"/>
              <a:buChar char="•"/>
              <a:defRPr spc="-91" sz="4550">
                <a:latin typeface="Tahoma"/>
                <a:ea typeface="Tahoma"/>
                <a:cs typeface="Tahoma"/>
                <a:sym typeface="Tahoma"/>
              </a:defRPr>
            </a:pPr>
            <a:r>
              <a:t>Satellites that capture high-resolution images can typically only pass over the same area every few days or weeks, resulting in low temporal resolution. Contrarily, satellites that pass over the same area multiple times a day can only capture low-resolution images.</a:t>
            </a:r>
          </a:p>
        </p:txBody>
      </p:sp>
      <p:sp>
        <p:nvSpPr>
          <p:cNvPr id="266" name="Source"/>
          <p:cNvSpPr txBox="1"/>
          <p:nvPr/>
        </p:nvSpPr>
        <p:spPr>
          <a:xfrm>
            <a:off x="22353263" y="10361417"/>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8" name="What is meant by Fusion ?"/>
          <p:cNvSpPr txBox="1"/>
          <p:nvPr>
            <p:ph type="title"/>
          </p:nvPr>
        </p:nvSpPr>
        <p:spPr>
          <a:prstGeom prst="rect">
            <a:avLst/>
          </a:prstGeom>
        </p:spPr>
        <p:txBody>
          <a:bodyPr/>
          <a:lstStyle>
            <a:lvl1pPr>
              <a:defRPr b="0">
                <a:latin typeface="Helvetica"/>
                <a:ea typeface="Helvetica"/>
                <a:cs typeface="Helvetica"/>
                <a:sym typeface="Helvetica"/>
              </a:defRPr>
            </a:lvl1pPr>
          </a:lstStyle>
          <a:p>
            <a:pPr/>
            <a:r>
              <a:t>What is meant by Fusion ?</a:t>
            </a:r>
          </a:p>
        </p:txBody>
      </p:sp>
      <p:sp>
        <p:nvSpPr>
          <p:cNvPr id="269" name="Source"/>
          <p:cNvSpPr txBox="1"/>
          <p:nvPr/>
        </p:nvSpPr>
        <p:spPr>
          <a:xfrm>
            <a:off x="22353263" y="5497017"/>
            <a:ext cx="10796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270" name="Spatio-Temporal Fusion in the context of Remote Sensing and Geographic Information Systems (GIS) refers to the process of combining data from different sources to improve the spatial and temporal resolution of the resulting dataset."/>
          <p:cNvSpPr txBox="1"/>
          <p:nvPr/>
        </p:nvSpPr>
        <p:spPr>
          <a:xfrm>
            <a:off x="1187710" y="2577165"/>
            <a:ext cx="22393338" cy="3735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774700" indent="-774700" algn="just">
              <a:lnSpc>
                <a:spcPct val="120000"/>
              </a:lnSpc>
              <a:buSzPct val="123000"/>
              <a:buChar char="•"/>
              <a:defRPr spc="-100" sz="5000">
                <a:latin typeface="Tahoma"/>
                <a:ea typeface="Tahoma"/>
                <a:cs typeface="Tahoma"/>
                <a:sym typeface="Tahoma"/>
              </a:defRPr>
            </a:lvl1pPr>
          </a:lstStyle>
          <a:p>
            <a:pPr/>
            <a:r>
              <a:t>Spatio-Temporal Fusion in the context of Remote Sensing and Geographic Information Systems (GIS) refers to the process of combining data from different sources to improve the spatial and temporal resolution of the resulting dataset.</a:t>
            </a:r>
          </a:p>
        </p:txBody>
      </p:sp>
      <p:pic>
        <p:nvPicPr>
          <p:cNvPr id="271" name="SpatioTemporal Fusion.png" descr="SpatioTemporal Fusion.png"/>
          <p:cNvPicPr>
            <a:picLocks noChangeAspect="1"/>
          </p:cNvPicPr>
          <p:nvPr/>
        </p:nvPicPr>
        <p:blipFill>
          <a:blip r:embed="rId4">
            <a:extLst/>
          </a:blip>
          <a:stretch>
            <a:fillRect/>
          </a:stretch>
        </p:blipFill>
        <p:spPr>
          <a:xfrm>
            <a:off x="3435522" y="6503680"/>
            <a:ext cx="17512956" cy="5739081"/>
          </a:xfrm>
          <a:prstGeom prst="rect">
            <a:avLst/>
          </a:prstGeom>
          <a:ln w="12700">
            <a:miter lim="400000"/>
          </a:ln>
        </p:spPr>
      </p:pic>
      <p:sp>
        <p:nvSpPr>
          <p:cNvPr id="272" name="Source"/>
          <p:cNvSpPr txBox="1"/>
          <p:nvPr/>
        </p:nvSpPr>
        <p:spPr>
          <a:xfrm>
            <a:off x="20910423" y="12434262"/>
            <a:ext cx="107960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5" invalidUrl="" action="" tgtFrame="" tooltip="" history="1" highlightClick="0" endSnd="0"/>
              </a:defRPr>
            </a:lvl1pPr>
          </a:lstStyle>
          <a:p>
            <a:pPr>
              <a:defRPr u="none"/>
            </a:pPr>
            <a:r>
              <a:rPr u="sng">
                <a:hlinkClick r:id="rId6" invalidUrl="" action="" tgtFrame="" tooltip="" history="1" highlightClick="0" endSnd="0"/>
              </a:rPr>
              <a:t>Source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274" name="Introduction"/>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Introduction</a:t>
            </a:r>
          </a:p>
        </p:txBody>
      </p:sp>
      <p:sp>
        <p:nvSpPr>
          <p:cNvPr id="275" name="What is Remote Sensing and its importance?…"/>
          <p:cNvSpPr txBox="1"/>
          <p:nvPr>
            <p:ph type="body" idx="1"/>
          </p:nvPr>
        </p:nvSpPr>
        <p:spPr>
          <a:xfrm>
            <a:off x="1206500" y="2872114"/>
            <a:ext cx="21971000" cy="11008792"/>
          </a:xfrm>
          <a:prstGeom prst="rect">
            <a:avLst/>
          </a:prstGeom>
        </p:spPr>
        <p:txBody>
          <a:bodyPr/>
          <a:lstStyle/>
          <a:p>
            <a:pPr marL="609599" indent="-609599">
              <a:defRPr sz="3600">
                <a:solidFill>
                  <a:srgbClr val="000000"/>
                </a:solidFill>
                <a:latin typeface="Trebuchet MS"/>
                <a:ea typeface="Trebuchet MS"/>
                <a:cs typeface="Trebuchet MS"/>
                <a:sym typeface="Trebuchet MS"/>
              </a:defRPr>
            </a:pPr>
            <a:r>
              <a:t>What is Remote Sensing and its importance?</a:t>
            </a:r>
          </a:p>
          <a:p>
            <a:pPr marL="609599" indent="-609599">
              <a:defRPr sz="3600">
                <a:solidFill>
                  <a:srgbClr val="000000"/>
                </a:solidFill>
                <a:latin typeface="Trebuchet MS"/>
                <a:ea typeface="Trebuchet MS"/>
                <a:cs typeface="Trebuchet MS"/>
                <a:sym typeface="Trebuchet MS"/>
              </a:defRPr>
            </a:pPr>
            <a:r>
              <a:t>What are Full Spectrum and NDVI Images and why work with NDVI Images?</a:t>
            </a:r>
          </a:p>
          <a:p>
            <a:pPr marL="609599" indent="-609599">
              <a:defRPr sz="3600">
                <a:solidFill>
                  <a:srgbClr val="000000"/>
                </a:solidFill>
                <a:latin typeface="Trebuchet MS"/>
                <a:ea typeface="Trebuchet MS"/>
                <a:cs typeface="Trebuchet MS"/>
                <a:sym typeface="Trebuchet MS"/>
              </a:defRPr>
            </a:pPr>
            <a:r>
              <a:t>Understanding Spatio-Temporal Fusion word-by-word.</a:t>
            </a:r>
          </a:p>
          <a:p>
            <a:pPr lvl="1">
              <a:defRPr sz="3600">
                <a:solidFill>
                  <a:srgbClr val="000000"/>
                </a:solidFill>
                <a:latin typeface="Trebuchet MS"/>
                <a:ea typeface="Trebuchet MS"/>
                <a:cs typeface="Trebuchet MS"/>
                <a:sym typeface="Trebuchet MS"/>
              </a:defRPr>
            </a:pPr>
            <a:r>
              <a:t>What are Spatial and Temporal Resolutions?</a:t>
            </a:r>
          </a:p>
          <a:p>
            <a:pPr lvl="1">
              <a:defRPr sz="3600">
                <a:solidFill>
                  <a:srgbClr val="000000"/>
                </a:solidFill>
                <a:latin typeface="Trebuchet MS"/>
                <a:ea typeface="Trebuchet MS"/>
                <a:cs typeface="Trebuchet MS"/>
                <a:sym typeface="Trebuchet MS"/>
              </a:defRPr>
            </a:pPr>
            <a:r>
              <a:t>What is meant by Fusion? </a:t>
            </a:r>
          </a:p>
          <a:p>
            <a:pPr marL="609599" indent="-609599">
              <a:defRPr sz="3600">
                <a:solidFill>
                  <a:srgbClr val="000000"/>
                </a:solidFill>
                <a:latin typeface="Trebuchet MS"/>
                <a:ea typeface="Trebuchet MS"/>
                <a:cs typeface="Trebuchet MS"/>
                <a:sym typeface="Trebuchet MS"/>
              </a:defRPr>
            </a:pPr>
            <a:r>
              <a:t>Understanding the Need of Spatio-Temporal Fusion in Remote Sensing.</a:t>
            </a:r>
          </a:p>
          <a:p>
            <a:pPr marL="609599" indent="-609599">
              <a:defRPr sz="3600">
                <a:solidFill>
                  <a:srgbClr val="000000"/>
                </a:solidFill>
                <a:latin typeface="Trebuchet MS"/>
                <a:ea typeface="Trebuchet MS"/>
                <a:cs typeface="Trebuchet MS"/>
                <a:sym typeface="Trebuchet MS"/>
              </a:defRPr>
            </a:pPr>
            <a:r>
              <a:t>Understanding Differences between Spatio-Temporal Fusion of Full Spectrum Images v/s NDVI Images.</a:t>
            </a:r>
          </a:p>
        </p:txBody>
      </p:sp>
      <p:sp>
        <p:nvSpPr>
          <p:cNvPr id="276" name="Dingbat Check"/>
          <p:cNvSpPr/>
          <p:nvPr/>
        </p:nvSpPr>
        <p:spPr>
          <a:xfrm>
            <a:off x="647785" y="2632495"/>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77" name="Dingbat Check"/>
          <p:cNvSpPr/>
          <p:nvPr/>
        </p:nvSpPr>
        <p:spPr>
          <a:xfrm>
            <a:off x="647785" y="3697341"/>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78" name="Dingbat Check"/>
          <p:cNvSpPr/>
          <p:nvPr/>
        </p:nvSpPr>
        <p:spPr>
          <a:xfrm>
            <a:off x="1560792" y="5916992"/>
            <a:ext cx="869755" cy="826495"/>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79" name="Dingbat Check"/>
          <p:cNvSpPr/>
          <p:nvPr/>
        </p:nvSpPr>
        <p:spPr>
          <a:xfrm>
            <a:off x="647785" y="4748395"/>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80" name="Dingbat Check"/>
          <p:cNvSpPr/>
          <p:nvPr/>
        </p:nvSpPr>
        <p:spPr>
          <a:xfrm>
            <a:off x="1586192" y="6948622"/>
            <a:ext cx="869755" cy="826495"/>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157" name="Introduction"/>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Introduction</a:t>
            </a:r>
          </a:p>
        </p:txBody>
      </p:sp>
      <p:sp>
        <p:nvSpPr>
          <p:cNvPr id="158" name="What is Remote Sensing and its importance?…"/>
          <p:cNvSpPr txBox="1"/>
          <p:nvPr>
            <p:ph type="body" idx="1"/>
          </p:nvPr>
        </p:nvSpPr>
        <p:spPr>
          <a:xfrm>
            <a:off x="1206500" y="2872114"/>
            <a:ext cx="21971000" cy="11008792"/>
          </a:xfrm>
          <a:prstGeom prst="rect">
            <a:avLst/>
          </a:prstGeom>
        </p:spPr>
        <p:txBody>
          <a:bodyPr/>
          <a:lstStyle/>
          <a:p>
            <a:pPr marL="609599" indent="-609599">
              <a:defRPr sz="3600">
                <a:solidFill>
                  <a:srgbClr val="000000"/>
                </a:solidFill>
                <a:latin typeface="Trebuchet MS"/>
                <a:ea typeface="Trebuchet MS"/>
                <a:cs typeface="Trebuchet MS"/>
                <a:sym typeface="Trebuchet MS"/>
              </a:defRPr>
            </a:pPr>
            <a:r>
              <a:t>What is Remote Sensing and its importance?</a:t>
            </a:r>
          </a:p>
          <a:p>
            <a:pPr marL="609599" indent="-609599">
              <a:defRPr sz="3600">
                <a:solidFill>
                  <a:srgbClr val="000000"/>
                </a:solidFill>
                <a:latin typeface="Trebuchet MS"/>
                <a:ea typeface="Trebuchet MS"/>
                <a:cs typeface="Trebuchet MS"/>
                <a:sym typeface="Trebuchet MS"/>
              </a:defRPr>
            </a:pPr>
            <a:r>
              <a:t>What are Full Spectrum and NDVI Images and why work with NDVI Images?</a:t>
            </a:r>
          </a:p>
          <a:p>
            <a:pPr marL="609599" indent="-609599">
              <a:defRPr sz="3600">
                <a:solidFill>
                  <a:srgbClr val="000000"/>
                </a:solidFill>
                <a:latin typeface="Trebuchet MS"/>
                <a:ea typeface="Trebuchet MS"/>
                <a:cs typeface="Trebuchet MS"/>
                <a:sym typeface="Trebuchet MS"/>
              </a:defRPr>
            </a:pPr>
            <a:r>
              <a:t>Understanding Spatio-Temporal Fusion word-by-word.</a:t>
            </a:r>
          </a:p>
          <a:p>
            <a:pPr lvl="1">
              <a:defRPr sz="3600">
                <a:solidFill>
                  <a:srgbClr val="000000"/>
                </a:solidFill>
                <a:latin typeface="Trebuchet MS"/>
                <a:ea typeface="Trebuchet MS"/>
                <a:cs typeface="Trebuchet MS"/>
                <a:sym typeface="Trebuchet MS"/>
              </a:defRPr>
            </a:pPr>
            <a:r>
              <a:t>What are Spatial and Temporal Resolutions?</a:t>
            </a:r>
          </a:p>
          <a:p>
            <a:pPr lvl="1">
              <a:defRPr sz="3600">
                <a:solidFill>
                  <a:srgbClr val="000000"/>
                </a:solidFill>
                <a:latin typeface="Trebuchet MS"/>
                <a:ea typeface="Trebuchet MS"/>
                <a:cs typeface="Trebuchet MS"/>
                <a:sym typeface="Trebuchet MS"/>
              </a:defRPr>
            </a:pPr>
            <a:r>
              <a:t>What is meant by Fusion? </a:t>
            </a:r>
          </a:p>
          <a:p>
            <a:pPr marL="609599" indent="-609599">
              <a:defRPr sz="3600">
                <a:solidFill>
                  <a:srgbClr val="000000"/>
                </a:solidFill>
                <a:latin typeface="Trebuchet MS"/>
                <a:ea typeface="Trebuchet MS"/>
                <a:cs typeface="Trebuchet MS"/>
                <a:sym typeface="Trebuchet MS"/>
              </a:defRPr>
            </a:pPr>
            <a:r>
              <a:t>Understanding the Need of Spatio-Temporal Fusion in Remote Sensing.</a:t>
            </a:r>
          </a:p>
          <a:p>
            <a:pPr marL="609599" indent="-609599">
              <a:defRPr sz="3600">
                <a:solidFill>
                  <a:srgbClr val="000000"/>
                </a:solidFill>
                <a:latin typeface="Trebuchet MS"/>
                <a:ea typeface="Trebuchet MS"/>
                <a:cs typeface="Trebuchet MS"/>
                <a:sym typeface="Trebuchet MS"/>
              </a:defRPr>
            </a:pPr>
            <a:r>
              <a:t>Understanding Differences between Spatio-Temporal Fusion of Full Spectrum Images v/s NDVI Images.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2" name="Understanding the Need of Spatio-Temporal Fusion in Remote Sensing"/>
          <p:cNvSpPr txBox="1"/>
          <p:nvPr>
            <p:ph type="title"/>
          </p:nvPr>
        </p:nvSpPr>
        <p:spPr>
          <a:prstGeom prst="rect">
            <a:avLst/>
          </a:prstGeom>
        </p:spPr>
        <p:txBody>
          <a:bodyPr/>
          <a:lstStyle>
            <a:lvl1pPr defTabSz="1633687">
              <a:defRPr b="0" spc="-113" sz="5695">
                <a:solidFill>
                  <a:srgbClr val="000000"/>
                </a:solidFill>
                <a:latin typeface="Helvetica"/>
                <a:ea typeface="Helvetica"/>
                <a:cs typeface="Helvetica"/>
                <a:sym typeface="Helvetica"/>
              </a:defRPr>
            </a:lvl1pPr>
          </a:lstStyle>
          <a:p>
            <a:pPr/>
            <a:r>
              <a:t>Understanding the Need of Spatio-Temporal Fusion in Remote Sensing</a:t>
            </a:r>
          </a:p>
        </p:txBody>
      </p:sp>
      <p:sp>
        <p:nvSpPr>
          <p:cNvPr id="283" name="By integrating data from different sources, spatio-temporal fusion enhances the ability of researchers, analysts, and decision-makers to understand and respond to complex and dynamic phenomena occurring on the Earth’s surface."/>
          <p:cNvSpPr txBox="1"/>
          <p:nvPr/>
        </p:nvSpPr>
        <p:spPr>
          <a:xfrm>
            <a:off x="1206500" y="4967939"/>
            <a:ext cx="21971000" cy="32510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just" defTabSz="1072869">
              <a:lnSpc>
                <a:spcPct val="120000"/>
              </a:lnSpc>
              <a:defRPr spc="-102" sz="5104">
                <a:solidFill>
                  <a:srgbClr val="000000"/>
                </a:solidFill>
                <a:latin typeface="Tahoma"/>
                <a:ea typeface="Tahoma"/>
                <a:cs typeface="Tahoma"/>
                <a:sym typeface="Tahoma"/>
              </a:defRPr>
            </a:lvl1pPr>
          </a:lstStyle>
          <a:p>
            <a:pPr/>
            <a:r>
              <a:t>By integrating data from different sources, spatio-temporal fusion enhances the ability of researchers, analysts, and decision-makers to understand and respond to complex and dynamic phenomena occurring on the Earth’s surface.</a:t>
            </a:r>
          </a:p>
        </p:txBody>
      </p:sp>
      <p:sp>
        <p:nvSpPr>
          <p:cNvPr id="284"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6" name="SpatioTemporal Fusion.png" descr="SpatioTemporal Fusion.png"/>
          <p:cNvPicPr>
            <a:picLocks noChangeAspect="1"/>
          </p:cNvPicPr>
          <p:nvPr/>
        </p:nvPicPr>
        <p:blipFill>
          <a:blip r:embed="rId3">
            <a:extLst/>
          </a:blip>
          <a:stretch>
            <a:fillRect/>
          </a:stretch>
        </p:blipFill>
        <p:spPr>
          <a:xfrm>
            <a:off x="3435522" y="3988460"/>
            <a:ext cx="17512956" cy="5739080"/>
          </a:xfrm>
          <a:prstGeom prst="rect">
            <a:avLst/>
          </a:prstGeom>
          <a:ln w="12700">
            <a:miter lim="400000"/>
          </a:ln>
        </p:spPr>
      </p:pic>
      <p:sp>
        <p:nvSpPr>
          <p:cNvPr id="287" name="Source"/>
          <p:cNvSpPr txBox="1"/>
          <p:nvPr/>
        </p:nvSpPr>
        <p:spPr>
          <a:xfrm>
            <a:off x="23284754" y="13131487"/>
            <a:ext cx="107960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4" invalidUrl="" action="" tgtFrame="" tooltip="" history="1" highlightClick="0" endSnd="0"/>
              </a:defRPr>
            </a:lvl1pPr>
          </a:lstStyle>
          <a:p>
            <a:pPr>
              <a:defRPr u="none"/>
            </a:pPr>
            <a:r>
              <a:rPr u="sng">
                <a:hlinkClick r:id="rId5" invalidUrl="" action="" tgtFrame="" tooltip="" history="1" highlightClick="0" endSnd="0"/>
              </a:rPr>
              <a:t>Source</a:t>
            </a:r>
          </a:p>
        </p:txBody>
      </p:sp>
      <p:sp>
        <p:nvSpPr>
          <p:cNvPr id="288" name="Understanding the Need of Spatio-Temporal Fusion in Remote Sensing"/>
          <p:cNvSpPr txBox="1"/>
          <p:nvPr>
            <p:ph type="title"/>
          </p:nvPr>
        </p:nvSpPr>
        <p:spPr>
          <a:prstGeom prst="rect">
            <a:avLst/>
          </a:prstGeom>
        </p:spPr>
        <p:txBody>
          <a:bodyPr/>
          <a:lstStyle>
            <a:lvl1pPr defTabSz="1633687">
              <a:defRPr b="0" spc="-113" sz="5695">
                <a:solidFill>
                  <a:srgbClr val="000000"/>
                </a:solidFill>
                <a:latin typeface="Helvetica"/>
                <a:ea typeface="Helvetica"/>
                <a:cs typeface="Helvetica"/>
                <a:sym typeface="Helvetica"/>
              </a:defRPr>
            </a:lvl1pPr>
          </a:lstStyle>
          <a:p>
            <a:pPr/>
            <a:r>
              <a:t>Understanding the Need of Spatio-Temporal Fusion in Remote Sensing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290" name="Introduction"/>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Introduction</a:t>
            </a:r>
          </a:p>
        </p:txBody>
      </p:sp>
      <p:sp>
        <p:nvSpPr>
          <p:cNvPr id="291" name="What is Remote Sensing and its importance?…"/>
          <p:cNvSpPr txBox="1"/>
          <p:nvPr>
            <p:ph type="body" idx="1"/>
          </p:nvPr>
        </p:nvSpPr>
        <p:spPr>
          <a:xfrm>
            <a:off x="1206500" y="2872114"/>
            <a:ext cx="21971000" cy="11008792"/>
          </a:xfrm>
          <a:prstGeom prst="rect">
            <a:avLst/>
          </a:prstGeom>
        </p:spPr>
        <p:txBody>
          <a:bodyPr/>
          <a:lstStyle/>
          <a:p>
            <a:pPr marL="609599" indent="-609599">
              <a:defRPr sz="3600">
                <a:solidFill>
                  <a:srgbClr val="000000"/>
                </a:solidFill>
                <a:latin typeface="Trebuchet MS"/>
                <a:ea typeface="Trebuchet MS"/>
                <a:cs typeface="Trebuchet MS"/>
                <a:sym typeface="Trebuchet MS"/>
              </a:defRPr>
            </a:pPr>
            <a:r>
              <a:t>What is Remote Sensing and its importance?</a:t>
            </a:r>
          </a:p>
          <a:p>
            <a:pPr marL="609599" indent="-609599">
              <a:defRPr sz="3600">
                <a:solidFill>
                  <a:srgbClr val="000000"/>
                </a:solidFill>
                <a:latin typeface="Trebuchet MS"/>
                <a:ea typeface="Trebuchet MS"/>
                <a:cs typeface="Trebuchet MS"/>
                <a:sym typeface="Trebuchet MS"/>
              </a:defRPr>
            </a:pPr>
            <a:r>
              <a:t>What are Full Spectrum and NDVI Images and why work with NDVI Images?</a:t>
            </a:r>
          </a:p>
          <a:p>
            <a:pPr marL="609599" indent="-609599">
              <a:defRPr sz="3600">
                <a:solidFill>
                  <a:srgbClr val="000000"/>
                </a:solidFill>
                <a:latin typeface="Trebuchet MS"/>
                <a:ea typeface="Trebuchet MS"/>
                <a:cs typeface="Trebuchet MS"/>
                <a:sym typeface="Trebuchet MS"/>
              </a:defRPr>
            </a:pPr>
            <a:r>
              <a:t>Understanding Spatio-Temporal Fusion word-by-word.</a:t>
            </a:r>
          </a:p>
          <a:p>
            <a:pPr lvl="1">
              <a:defRPr sz="3600">
                <a:solidFill>
                  <a:srgbClr val="000000"/>
                </a:solidFill>
                <a:latin typeface="Trebuchet MS"/>
                <a:ea typeface="Trebuchet MS"/>
                <a:cs typeface="Trebuchet MS"/>
                <a:sym typeface="Trebuchet MS"/>
              </a:defRPr>
            </a:pPr>
            <a:r>
              <a:t>What are Spatial and Temporal Resolutions?</a:t>
            </a:r>
          </a:p>
          <a:p>
            <a:pPr lvl="1">
              <a:defRPr sz="3600">
                <a:solidFill>
                  <a:srgbClr val="000000"/>
                </a:solidFill>
                <a:latin typeface="Trebuchet MS"/>
                <a:ea typeface="Trebuchet MS"/>
                <a:cs typeface="Trebuchet MS"/>
                <a:sym typeface="Trebuchet MS"/>
              </a:defRPr>
            </a:pPr>
            <a:r>
              <a:t>What is meant by Fusion? </a:t>
            </a:r>
          </a:p>
          <a:p>
            <a:pPr marL="609599" indent="-609599">
              <a:defRPr sz="3600">
                <a:solidFill>
                  <a:srgbClr val="000000"/>
                </a:solidFill>
                <a:latin typeface="Trebuchet MS"/>
                <a:ea typeface="Trebuchet MS"/>
                <a:cs typeface="Trebuchet MS"/>
                <a:sym typeface="Trebuchet MS"/>
              </a:defRPr>
            </a:pPr>
            <a:r>
              <a:t>Understanding the Need of Spatio-Temporal Fusion in Remote Sensing.</a:t>
            </a:r>
          </a:p>
          <a:p>
            <a:pPr marL="609599" indent="-609599">
              <a:defRPr sz="3600">
                <a:solidFill>
                  <a:srgbClr val="000000"/>
                </a:solidFill>
                <a:latin typeface="Trebuchet MS"/>
                <a:ea typeface="Trebuchet MS"/>
                <a:cs typeface="Trebuchet MS"/>
                <a:sym typeface="Trebuchet MS"/>
              </a:defRPr>
            </a:pPr>
            <a:r>
              <a:t>Understanding Differences between Spatio-Temporal Fusion of Full Spectrum Images v/s NDVI Images.</a:t>
            </a:r>
          </a:p>
        </p:txBody>
      </p:sp>
      <p:sp>
        <p:nvSpPr>
          <p:cNvPr id="292" name="Dingbat Check"/>
          <p:cNvSpPr/>
          <p:nvPr/>
        </p:nvSpPr>
        <p:spPr>
          <a:xfrm>
            <a:off x="647785" y="2632495"/>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3" name="Dingbat Check"/>
          <p:cNvSpPr/>
          <p:nvPr/>
        </p:nvSpPr>
        <p:spPr>
          <a:xfrm>
            <a:off x="647785" y="3697341"/>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4" name="Dingbat Check"/>
          <p:cNvSpPr/>
          <p:nvPr/>
        </p:nvSpPr>
        <p:spPr>
          <a:xfrm>
            <a:off x="1560792" y="5916992"/>
            <a:ext cx="869755" cy="826495"/>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5" name="Dingbat Check"/>
          <p:cNvSpPr/>
          <p:nvPr/>
        </p:nvSpPr>
        <p:spPr>
          <a:xfrm>
            <a:off x="647785" y="4748395"/>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6" name="Dingbat Check"/>
          <p:cNvSpPr/>
          <p:nvPr/>
        </p:nvSpPr>
        <p:spPr>
          <a:xfrm>
            <a:off x="1586192" y="6948622"/>
            <a:ext cx="869755" cy="826495"/>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7" name="Dingbat Check"/>
          <p:cNvSpPr/>
          <p:nvPr/>
        </p:nvSpPr>
        <p:spPr>
          <a:xfrm>
            <a:off x="711285" y="7834306"/>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9" name="Understanding Differences between…"/>
          <p:cNvSpPr txBox="1"/>
          <p:nvPr>
            <p:ph type="title"/>
          </p:nvPr>
        </p:nvSpPr>
        <p:spPr>
          <a:xfrm>
            <a:off x="1206500" y="2122796"/>
            <a:ext cx="21971000" cy="4008946"/>
          </a:xfrm>
          <a:prstGeom prst="rect">
            <a:avLst/>
          </a:prstGeom>
        </p:spPr>
        <p:txBody>
          <a:bodyPr/>
          <a:lstStyle/>
          <a:p>
            <a:pPr algn="ctr">
              <a:lnSpc>
                <a:spcPct val="120000"/>
              </a:lnSpc>
              <a:defRPr b="0" spc="-128" sz="6400">
                <a:latin typeface="Helvetica"/>
                <a:ea typeface="Helvetica"/>
                <a:cs typeface="Helvetica"/>
                <a:sym typeface="Helvetica"/>
              </a:defRPr>
            </a:pPr>
            <a:r>
              <a:t>Understanding Differences between </a:t>
            </a:r>
          </a:p>
          <a:p>
            <a:pPr algn="ctr">
              <a:lnSpc>
                <a:spcPct val="120000"/>
              </a:lnSpc>
              <a:defRPr b="0" spc="-128" sz="6400">
                <a:latin typeface="Helvetica"/>
                <a:ea typeface="Helvetica"/>
                <a:cs typeface="Helvetica"/>
                <a:sym typeface="Helvetica"/>
              </a:defRPr>
            </a:pPr>
            <a:r>
              <a:t>Spatio-Temporal Fusion of </a:t>
            </a:r>
          </a:p>
          <a:p>
            <a:pPr algn="ctr">
              <a:lnSpc>
                <a:spcPct val="120000"/>
              </a:lnSpc>
              <a:defRPr b="0" spc="-128" sz="6400">
                <a:latin typeface="Helvetica"/>
                <a:ea typeface="Helvetica"/>
                <a:cs typeface="Helvetica"/>
                <a:sym typeface="Helvetica"/>
              </a:defRPr>
            </a:pPr>
            <a:r>
              <a:t>Full Spectrum Images v/s NDVI Images.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1"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Source</a:t>
            </a:r>
          </a:p>
        </p:txBody>
      </p:sp>
      <p:pic>
        <p:nvPicPr>
          <p:cNvPr id="302" name="STFProcess.png" descr="STFProcess.png"/>
          <p:cNvPicPr>
            <a:picLocks noChangeAspect="1"/>
          </p:cNvPicPr>
          <p:nvPr/>
        </p:nvPicPr>
        <p:blipFill>
          <a:blip r:embed="rId4">
            <a:extLst/>
          </a:blip>
          <a:stretch>
            <a:fillRect/>
          </a:stretch>
        </p:blipFill>
        <p:spPr>
          <a:xfrm>
            <a:off x="5713877" y="906554"/>
            <a:ext cx="12956246" cy="1190289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04" name="Introduction"/>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Introduction</a:t>
            </a:r>
          </a:p>
        </p:txBody>
      </p:sp>
      <p:sp>
        <p:nvSpPr>
          <p:cNvPr id="305" name="What is Remote Sensing and its importance?…"/>
          <p:cNvSpPr txBox="1"/>
          <p:nvPr>
            <p:ph type="body" idx="1"/>
          </p:nvPr>
        </p:nvSpPr>
        <p:spPr>
          <a:xfrm>
            <a:off x="1206500" y="2872114"/>
            <a:ext cx="21971000" cy="11008792"/>
          </a:xfrm>
          <a:prstGeom prst="rect">
            <a:avLst/>
          </a:prstGeom>
        </p:spPr>
        <p:txBody>
          <a:bodyPr/>
          <a:lstStyle/>
          <a:p>
            <a:pPr marL="609599" indent="-609599">
              <a:defRPr sz="3600">
                <a:solidFill>
                  <a:srgbClr val="000000"/>
                </a:solidFill>
                <a:latin typeface="Trebuchet MS"/>
                <a:ea typeface="Trebuchet MS"/>
                <a:cs typeface="Trebuchet MS"/>
                <a:sym typeface="Trebuchet MS"/>
              </a:defRPr>
            </a:pPr>
            <a:r>
              <a:t>What is Remote Sensing and its importance?</a:t>
            </a:r>
          </a:p>
          <a:p>
            <a:pPr marL="609599" indent="-609599">
              <a:defRPr sz="3600">
                <a:solidFill>
                  <a:srgbClr val="000000"/>
                </a:solidFill>
                <a:latin typeface="Trebuchet MS"/>
                <a:ea typeface="Trebuchet MS"/>
                <a:cs typeface="Trebuchet MS"/>
                <a:sym typeface="Trebuchet MS"/>
              </a:defRPr>
            </a:pPr>
            <a:r>
              <a:t>What are Full Spectrum and NDVI Images and why work with NDVI Images?</a:t>
            </a:r>
          </a:p>
          <a:p>
            <a:pPr marL="609599" indent="-609599">
              <a:defRPr sz="3600">
                <a:solidFill>
                  <a:srgbClr val="000000"/>
                </a:solidFill>
                <a:latin typeface="Trebuchet MS"/>
                <a:ea typeface="Trebuchet MS"/>
                <a:cs typeface="Trebuchet MS"/>
                <a:sym typeface="Trebuchet MS"/>
              </a:defRPr>
            </a:pPr>
            <a:r>
              <a:t>Understanding Spatio-Temporal Fusion word-by-word.</a:t>
            </a:r>
          </a:p>
          <a:p>
            <a:pPr lvl="1">
              <a:defRPr sz="3600">
                <a:solidFill>
                  <a:srgbClr val="000000"/>
                </a:solidFill>
                <a:latin typeface="Trebuchet MS"/>
                <a:ea typeface="Trebuchet MS"/>
                <a:cs typeface="Trebuchet MS"/>
                <a:sym typeface="Trebuchet MS"/>
              </a:defRPr>
            </a:pPr>
            <a:r>
              <a:t>What are Spatial and Temporal Resolutions?</a:t>
            </a:r>
          </a:p>
          <a:p>
            <a:pPr lvl="1">
              <a:defRPr sz="3600">
                <a:solidFill>
                  <a:srgbClr val="000000"/>
                </a:solidFill>
                <a:latin typeface="Trebuchet MS"/>
                <a:ea typeface="Trebuchet MS"/>
                <a:cs typeface="Trebuchet MS"/>
                <a:sym typeface="Trebuchet MS"/>
              </a:defRPr>
            </a:pPr>
            <a:r>
              <a:t>What is meant by Fusion? </a:t>
            </a:r>
          </a:p>
          <a:p>
            <a:pPr marL="609599" indent="-609599">
              <a:defRPr sz="3600">
                <a:solidFill>
                  <a:srgbClr val="000000"/>
                </a:solidFill>
                <a:latin typeface="Trebuchet MS"/>
                <a:ea typeface="Trebuchet MS"/>
                <a:cs typeface="Trebuchet MS"/>
                <a:sym typeface="Trebuchet MS"/>
              </a:defRPr>
            </a:pPr>
            <a:r>
              <a:t>Understanding the Need of Spatio-Temporal Fusion in Remote Sensing.</a:t>
            </a:r>
          </a:p>
          <a:p>
            <a:pPr marL="609599" indent="-609599">
              <a:defRPr sz="3600">
                <a:solidFill>
                  <a:srgbClr val="000000"/>
                </a:solidFill>
                <a:latin typeface="Trebuchet MS"/>
                <a:ea typeface="Trebuchet MS"/>
                <a:cs typeface="Trebuchet MS"/>
                <a:sym typeface="Trebuchet MS"/>
              </a:defRPr>
            </a:pPr>
            <a:r>
              <a:t>Understanding Differences between Spatio-Temporal Fusion of Full Spectrum Images v/s NDVI Images.</a:t>
            </a:r>
          </a:p>
        </p:txBody>
      </p:sp>
      <p:sp>
        <p:nvSpPr>
          <p:cNvPr id="306" name="Dingbat Check"/>
          <p:cNvSpPr/>
          <p:nvPr/>
        </p:nvSpPr>
        <p:spPr>
          <a:xfrm>
            <a:off x="647785" y="2632495"/>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07" name="Dingbat Check"/>
          <p:cNvSpPr/>
          <p:nvPr/>
        </p:nvSpPr>
        <p:spPr>
          <a:xfrm>
            <a:off x="647785" y="3697341"/>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08" name="Dingbat Check"/>
          <p:cNvSpPr/>
          <p:nvPr/>
        </p:nvSpPr>
        <p:spPr>
          <a:xfrm>
            <a:off x="1560792" y="5916992"/>
            <a:ext cx="869755" cy="826495"/>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09" name="Dingbat Check"/>
          <p:cNvSpPr/>
          <p:nvPr/>
        </p:nvSpPr>
        <p:spPr>
          <a:xfrm>
            <a:off x="647785" y="4748395"/>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10" name="Dingbat Check"/>
          <p:cNvSpPr/>
          <p:nvPr/>
        </p:nvSpPr>
        <p:spPr>
          <a:xfrm>
            <a:off x="1586192" y="6948622"/>
            <a:ext cx="869755" cy="826495"/>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11" name="Dingbat Check"/>
          <p:cNvSpPr/>
          <p:nvPr/>
        </p:nvSpPr>
        <p:spPr>
          <a:xfrm>
            <a:off x="711285" y="7834306"/>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12" name="Dingbat Check"/>
          <p:cNvSpPr/>
          <p:nvPr/>
        </p:nvSpPr>
        <p:spPr>
          <a:xfrm>
            <a:off x="814968" y="8738536"/>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14" name="Agenda"/>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Agenda</a:t>
            </a:r>
          </a:p>
        </p:txBody>
      </p:sp>
      <p:sp>
        <p:nvSpPr>
          <p:cNvPr id="315" name="Introduction…"/>
          <p:cNvSpPr txBox="1"/>
          <p:nvPr>
            <p:ph type="body" idx="1"/>
          </p:nvPr>
        </p:nvSpPr>
        <p:spPr>
          <a:xfrm>
            <a:off x="1206500" y="2872114"/>
            <a:ext cx="21971000" cy="11008792"/>
          </a:xfrm>
          <a:prstGeom prst="rect">
            <a:avLst/>
          </a:prstGeom>
        </p:spPr>
        <p:txBody>
          <a:bodyPr/>
          <a:lstStyle/>
          <a:p>
            <a:pPr>
              <a:defRPr>
                <a:solidFill>
                  <a:srgbClr val="000000"/>
                </a:solidFill>
                <a:latin typeface="Trebuchet MS"/>
                <a:ea typeface="Trebuchet MS"/>
                <a:cs typeface="Trebuchet MS"/>
                <a:sym typeface="Trebuchet MS"/>
              </a:defRPr>
            </a:pPr>
            <a:r>
              <a:t>Introduction</a:t>
            </a:r>
          </a:p>
          <a:p>
            <a:pPr>
              <a:defRPr>
                <a:solidFill>
                  <a:srgbClr val="000000"/>
                </a:solidFill>
                <a:latin typeface="Trebuchet MS"/>
                <a:ea typeface="Trebuchet MS"/>
                <a:cs typeface="Trebuchet MS"/>
                <a:sym typeface="Trebuchet MS"/>
              </a:defRPr>
            </a:pPr>
            <a:r>
              <a:t>Problem Statement</a:t>
            </a:r>
          </a:p>
          <a:p>
            <a:pPr>
              <a:defRPr>
                <a:solidFill>
                  <a:srgbClr val="000000"/>
                </a:solidFill>
                <a:latin typeface="Trebuchet MS"/>
                <a:ea typeface="Trebuchet MS"/>
                <a:cs typeface="Trebuchet MS"/>
                <a:sym typeface="Trebuchet MS"/>
              </a:defRPr>
            </a:pPr>
            <a:r>
              <a:t>Literature Review</a:t>
            </a:r>
          </a:p>
          <a:p>
            <a:pPr>
              <a:defRPr>
                <a:solidFill>
                  <a:srgbClr val="000000"/>
                </a:solidFill>
                <a:latin typeface="Trebuchet MS"/>
                <a:ea typeface="Trebuchet MS"/>
                <a:cs typeface="Trebuchet MS"/>
                <a:sym typeface="Trebuchet MS"/>
              </a:defRPr>
            </a:pPr>
            <a:r>
              <a:t>Proposed Approach</a:t>
            </a:r>
          </a:p>
          <a:p>
            <a:pPr>
              <a:defRPr>
                <a:solidFill>
                  <a:srgbClr val="000000"/>
                </a:solidFill>
                <a:latin typeface="Trebuchet MS"/>
                <a:ea typeface="Trebuchet MS"/>
                <a:cs typeface="Trebuchet MS"/>
                <a:sym typeface="Trebuchet MS"/>
              </a:defRPr>
            </a:pPr>
            <a:r>
              <a:t>Challenges and Limitations</a:t>
            </a:r>
          </a:p>
          <a:p>
            <a:pPr>
              <a:defRPr>
                <a:solidFill>
                  <a:srgbClr val="000000"/>
                </a:solidFill>
                <a:latin typeface="Trebuchet MS"/>
                <a:ea typeface="Trebuchet MS"/>
                <a:cs typeface="Trebuchet MS"/>
                <a:sym typeface="Trebuchet MS"/>
              </a:defRPr>
            </a:pPr>
            <a:r>
              <a:t>Conclusion</a:t>
            </a:r>
          </a:p>
        </p:txBody>
      </p:sp>
      <p:sp>
        <p:nvSpPr>
          <p:cNvPr id="316" name="Dingbat Check"/>
          <p:cNvSpPr/>
          <p:nvPr/>
        </p:nvSpPr>
        <p:spPr>
          <a:xfrm>
            <a:off x="782559" y="2625699"/>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8" name="Problem Statement"/>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Problem Statement</a:t>
            </a:r>
          </a:p>
        </p:txBody>
      </p:sp>
      <p:sp>
        <p:nvSpPr>
          <p:cNvPr id="319" name="The aim is to create a high spatial and high temporal resolution dataset by combining low-resolution satellite images, specifically Normalized Difference Vegetation Index (NDVI) images.…"/>
          <p:cNvSpPr txBox="1"/>
          <p:nvPr>
            <p:ph type="body" idx="1"/>
          </p:nvPr>
        </p:nvSpPr>
        <p:spPr>
          <a:xfrm>
            <a:off x="1206500" y="3178572"/>
            <a:ext cx="21971000" cy="11008792"/>
          </a:xfrm>
          <a:prstGeom prst="rect">
            <a:avLst/>
          </a:prstGeom>
        </p:spPr>
        <p:txBody>
          <a:bodyPr/>
          <a:lstStyle/>
          <a:p>
            <a:pPr algn="just">
              <a:lnSpc>
                <a:spcPct val="120000"/>
              </a:lnSpc>
              <a:defRPr>
                <a:solidFill>
                  <a:srgbClr val="000000"/>
                </a:solidFill>
                <a:latin typeface="Trebuchet MS"/>
                <a:ea typeface="Trebuchet MS"/>
                <a:cs typeface="Trebuchet MS"/>
                <a:sym typeface="Trebuchet MS"/>
              </a:defRPr>
            </a:pPr>
            <a:r>
              <a:t>The aim is to create a high spatial and high temporal resolution dataset by combining low-resolution satellite images, specifically Normalized Difference Vegetation Index (NDVI) images.</a:t>
            </a:r>
          </a:p>
          <a:p>
            <a:pPr algn="just">
              <a:lnSpc>
                <a:spcPct val="120000"/>
              </a:lnSpc>
              <a:defRPr>
                <a:solidFill>
                  <a:srgbClr val="000000"/>
                </a:solidFill>
                <a:latin typeface="Trebuchet MS"/>
                <a:ea typeface="Trebuchet MS"/>
                <a:cs typeface="Trebuchet MS"/>
                <a:sym typeface="Trebuchet MS"/>
              </a:defRPr>
            </a:pPr>
            <a:r>
              <a:t>The objective of this study is to develop a novel approach for Spatio-Temporal Fusion in remote sensing that leverages the capabilities of AutoEncoders, LSTM network, and the Maximum Entropy Modeling.</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21" name="Agenda"/>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Agenda</a:t>
            </a:r>
          </a:p>
        </p:txBody>
      </p:sp>
      <p:sp>
        <p:nvSpPr>
          <p:cNvPr id="322" name="Introduction…"/>
          <p:cNvSpPr txBox="1"/>
          <p:nvPr>
            <p:ph type="body" idx="1"/>
          </p:nvPr>
        </p:nvSpPr>
        <p:spPr>
          <a:xfrm>
            <a:off x="1206500" y="2872114"/>
            <a:ext cx="21971000" cy="11008792"/>
          </a:xfrm>
          <a:prstGeom prst="rect">
            <a:avLst/>
          </a:prstGeom>
        </p:spPr>
        <p:txBody>
          <a:bodyPr/>
          <a:lstStyle/>
          <a:p>
            <a:pPr>
              <a:defRPr>
                <a:solidFill>
                  <a:srgbClr val="000000"/>
                </a:solidFill>
                <a:latin typeface="Trebuchet MS"/>
                <a:ea typeface="Trebuchet MS"/>
                <a:cs typeface="Trebuchet MS"/>
                <a:sym typeface="Trebuchet MS"/>
              </a:defRPr>
            </a:pPr>
            <a:r>
              <a:t>Introduction</a:t>
            </a:r>
          </a:p>
          <a:p>
            <a:pPr>
              <a:defRPr>
                <a:solidFill>
                  <a:srgbClr val="000000"/>
                </a:solidFill>
                <a:latin typeface="Trebuchet MS"/>
                <a:ea typeface="Trebuchet MS"/>
                <a:cs typeface="Trebuchet MS"/>
                <a:sym typeface="Trebuchet MS"/>
              </a:defRPr>
            </a:pPr>
            <a:r>
              <a:t>Problem Statement</a:t>
            </a:r>
          </a:p>
          <a:p>
            <a:pPr>
              <a:defRPr>
                <a:solidFill>
                  <a:srgbClr val="000000"/>
                </a:solidFill>
                <a:latin typeface="Trebuchet MS"/>
                <a:ea typeface="Trebuchet MS"/>
                <a:cs typeface="Trebuchet MS"/>
                <a:sym typeface="Trebuchet MS"/>
              </a:defRPr>
            </a:pPr>
            <a:r>
              <a:t>Literature Review</a:t>
            </a:r>
          </a:p>
          <a:p>
            <a:pPr>
              <a:defRPr>
                <a:solidFill>
                  <a:srgbClr val="000000"/>
                </a:solidFill>
                <a:latin typeface="Trebuchet MS"/>
                <a:ea typeface="Trebuchet MS"/>
                <a:cs typeface="Trebuchet MS"/>
                <a:sym typeface="Trebuchet MS"/>
              </a:defRPr>
            </a:pPr>
            <a:r>
              <a:t>Proposed Approach</a:t>
            </a:r>
          </a:p>
          <a:p>
            <a:pPr>
              <a:defRPr>
                <a:solidFill>
                  <a:srgbClr val="000000"/>
                </a:solidFill>
                <a:latin typeface="Trebuchet MS"/>
                <a:ea typeface="Trebuchet MS"/>
                <a:cs typeface="Trebuchet MS"/>
                <a:sym typeface="Trebuchet MS"/>
              </a:defRPr>
            </a:pPr>
            <a:r>
              <a:t>Challenges and Limitations</a:t>
            </a:r>
          </a:p>
          <a:p>
            <a:pPr>
              <a:defRPr>
                <a:solidFill>
                  <a:srgbClr val="000000"/>
                </a:solidFill>
                <a:latin typeface="Trebuchet MS"/>
                <a:ea typeface="Trebuchet MS"/>
                <a:cs typeface="Trebuchet MS"/>
                <a:sym typeface="Trebuchet MS"/>
              </a:defRPr>
            </a:pPr>
            <a:r>
              <a:t>Conclusion</a:t>
            </a:r>
          </a:p>
        </p:txBody>
      </p:sp>
      <p:sp>
        <p:nvSpPr>
          <p:cNvPr id="323" name="Dingbat Check"/>
          <p:cNvSpPr/>
          <p:nvPr/>
        </p:nvSpPr>
        <p:spPr>
          <a:xfrm>
            <a:off x="782559" y="2625699"/>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24" name="Dingbat Check"/>
          <p:cNvSpPr/>
          <p:nvPr/>
        </p:nvSpPr>
        <p:spPr>
          <a:xfrm>
            <a:off x="782559" y="3806149"/>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26" name="Literature Review"/>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Literature Review</a:t>
            </a:r>
          </a:p>
        </p:txBody>
      </p:sp>
      <p:sp>
        <p:nvSpPr>
          <p:cNvPr id="327" name="Existing work in the field of Spatio-Temporal Fusion in Remote Sensing.…"/>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Existing work in the field of Spatio-Temporal Fusion in Remote Sensing.</a:t>
            </a:r>
          </a:p>
          <a:p>
            <a:pPr marL="609599" indent="-609599">
              <a:defRPr sz="4500">
                <a:solidFill>
                  <a:srgbClr val="000000"/>
                </a:solidFill>
                <a:latin typeface="Trebuchet MS"/>
                <a:ea typeface="Trebuchet MS"/>
                <a:cs typeface="Trebuchet MS"/>
                <a:sym typeface="Trebuchet MS"/>
              </a:defRPr>
            </a:pPr>
            <a:r>
              <a:t>What is an AutoEncoder ?</a:t>
            </a:r>
          </a:p>
          <a:p>
            <a:pPr marL="609599" indent="-609599">
              <a:defRPr sz="4500">
                <a:solidFill>
                  <a:srgbClr val="000000"/>
                </a:solidFill>
                <a:latin typeface="Trebuchet MS"/>
                <a:ea typeface="Trebuchet MS"/>
                <a:cs typeface="Trebuchet MS"/>
                <a:sym typeface="Trebuchet MS"/>
              </a:defRPr>
            </a:pPr>
            <a:r>
              <a:t>What is a LSTM Network ?</a:t>
            </a:r>
          </a:p>
          <a:p>
            <a:pPr marL="609599" indent="-609599">
              <a:defRPr sz="4500">
                <a:solidFill>
                  <a:srgbClr val="000000"/>
                </a:solidFill>
                <a:latin typeface="Trebuchet MS"/>
                <a:ea typeface="Trebuchet MS"/>
                <a:cs typeface="Trebuchet MS"/>
                <a:sym typeface="Trebuchet MS"/>
              </a:defRPr>
            </a:pPr>
            <a:r>
              <a:t>What is the Maximum Entropy Modeling (MaxEnt Modeling)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0" name="What is Remote Sensing ?"/>
          <p:cNvSpPr txBox="1"/>
          <p:nvPr>
            <p:ph type="title"/>
          </p:nvPr>
        </p:nvSpPr>
        <p:spPr>
          <a:prstGeom prst="rect">
            <a:avLst/>
          </a:prstGeom>
        </p:spPr>
        <p:txBody>
          <a:bodyPr/>
          <a:lstStyle>
            <a:lvl1pPr>
              <a:defRPr b="0">
                <a:solidFill>
                  <a:srgbClr val="000000"/>
                </a:solidFill>
                <a:latin typeface="Helvetica"/>
                <a:ea typeface="Helvetica"/>
                <a:cs typeface="Helvetica"/>
                <a:sym typeface="Helvetica"/>
              </a:defRPr>
            </a:lvl1pPr>
          </a:lstStyle>
          <a:p>
            <a:pPr/>
            <a:r>
              <a:t>What is Remote Sensing ?</a:t>
            </a:r>
          </a:p>
        </p:txBody>
      </p:sp>
      <p:sp>
        <p:nvSpPr>
          <p:cNvPr id="161" name="“Remote sensing is the process of detecting and monitoring the physical characteristics of an area by measuring its reflected and emitted radiation at a distance.”"/>
          <p:cNvSpPr txBox="1"/>
          <p:nvPr/>
        </p:nvSpPr>
        <p:spPr>
          <a:xfrm>
            <a:off x="1206500" y="4967939"/>
            <a:ext cx="21971000" cy="32510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414236">
              <a:lnSpc>
                <a:spcPct val="80000"/>
              </a:lnSpc>
              <a:defRPr spc="-134" sz="6728">
                <a:solidFill>
                  <a:srgbClr val="000000"/>
                </a:solidFill>
                <a:latin typeface="Tahoma"/>
                <a:ea typeface="Tahoma"/>
                <a:cs typeface="Tahoma"/>
                <a:sym typeface="Tahoma"/>
              </a:defRPr>
            </a:lvl1pPr>
          </a:lstStyle>
          <a:p>
            <a:pPr/>
            <a:r>
              <a:t>“Remote sensing is the process of detecting and monitoring the physical characteristics of an area by measuring its reflected and emitted radiation at a distance.”</a:t>
            </a:r>
          </a:p>
        </p:txBody>
      </p:sp>
      <p:sp>
        <p:nvSpPr>
          <p:cNvPr id="162"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9" name="Existing work in the field of Spatio-Temporal Fusion in Remote Sensing"/>
          <p:cNvSpPr txBox="1"/>
          <p:nvPr>
            <p:ph type="title"/>
          </p:nvPr>
        </p:nvSpPr>
        <p:spPr>
          <a:prstGeom prst="rect">
            <a:avLst/>
          </a:prstGeom>
        </p:spPr>
        <p:txBody>
          <a:bodyPr/>
          <a:lstStyle>
            <a:lvl1pPr algn="ctr" defTabSz="652145">
              <a:lnSpc>
                <a:spcPct val="100000"/>
              </a:lnSpc>
              <a:spcBef>
                <a:spcPts val="1400"/>
              </a:spcBef>
              <a:defRPr b="0" spc="-55" sz="5530">
                <a:latin typeface="Trebuchet MS"/>
                <a:ea typeface="Trebuchet MS"/>
                <a:cs typeface="Trebuchet MS"/>
                <a:sym typeface="Trebuchet MS"/>
              </a:defRPr>
            </a:lvl1pPr>
          </a:lstStyle>
          <a:p>
            <a:pPr/>
            <a:r>
              <a:t>Existing work in the field of Spatio-Temporal Fusion in Remote Sensing </a:t>
            </a:r>
          </a:p>
        </p:txBody>
      </p:sp>
      <p:sp>
        <p:nvSpPr>
          <p:cNvPr id="330" name="STARFM* : Spatial and Temporal Adaptive Reflectance Fusion Model…"/>
          <p:cNvSpPr txBox="1"/>
          <p:nvPr>
            <p:ph type="body" idx="1"/>
          </p:nvPr>
        </p:nvSpPr>
        <p:spPr>
          <a:xfrm>
            <a:off x="1206499" y="3723179"/>
            <a:ext cx="21971001" cy="11008791"/>
          </a:xfrm>
          <a:prstGeom prst="rect">
            <a:avLst/>
          </a:prstGeom>
        </p:spPr>
        <p:txBody>
          <a:bodyPr/>
          <a:lstStyle/>
          <a:p>
            <a:pPr marL="609599" indent="-609599">
              <a:defRPr sz="4500">
                <a:latin typeface="Trebuchet MS"/>
                <a:ea typeface="Trebuchet MS"/>
                <a:cs typeface="Trebuchet MS"/>
                <a:sym typeface="Trebuchet MS"/>
              </a:defRPr>
            </a:pPr>
            <a:r>
              <a:t>STARFM* : Spatial and Temporal Adaptive Reflectance Fusion Model</a:t>
            </a:r>
          </a:p>
          <a:p>
            <a:pPr marL="609599" indent="-609599">
              <a:defRPr sz="4500">
                <a:latin typeface="Trebuchet MS"/>
                <a:ea typeface="Trebuchet MS"/>
                <a:cs typeface="Trebuchet MS"/>
                <a:sym typeface="Trebuchet MS"/>
              </a:defRPr>
            </a:pPr>
            <a:r>
              <a:t>ESTARFM : Enhanced STARFM</a:t>
            </a:r>
          </a:p>
          <a:p>
            <a:pPr marL="609599" indent="-609599">
              <a:defRPr sz="4500">
                <a:latin typeface="Trebuchet MS"/>
                <a:ea typeface="Trebuchet MS"/>
                <a:cs typeface="Trebuchet MS"/>
                <a:sym typeface="Trebuchet MS"/>
              </a:defRPr>
            </a:pPr>
            <a:r>
              <a:t>FSDAF : Flexible Spatiotemporal Data Fusion Method</a:t>
            </a:r>
          </a:p>
          <a:p>
            <a:pPr marL="609599" indent="-609599">
              <a:defRPr sz="4500">
                <a:latin typeface="Trebuchet MS"/>
                <a:ea typeface="Trebuchet MS"/>
                <a:cs typeface="Trebuchet MS"/>
                <a:sym typeface="Trebuchet MS"/>
              </a:defRPr>
            </a:pPr>
            <a:r>
              <a:t>Deep Learning-Based Methods</a:t>
            </a:r>
          </a:p>
          <a:p>
            <a:pPr marL="609599" indent="-609599">
              <a:defRPr sz="4500">
                <a:latin typeface="Trebuchet MS"/>
                <a:ea typeface="Trebuchet MS"/>
                <a:cs typeface="Trebuchet MS"/>
                <a:sym typeface="Trebuchet MS"/>
              </a:defRPr>
            </a:pPr>
          </a:p>
        </p:txBody>
      </p:sp>
      <p:sp>
        <p:nvSpPr>
          <p:cNvPr id="331" name="Source"/>
          <p:cNvSpPr txBox="1"/>
          <p:nvPr/>
        </p:nvSpPr>
        <p:spPr>
          <a:xfrm>
            <a:off x="19219458" y="4191953"/>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332" name="Source"/>
          <p:cNvSpPr txBox="1"/>
          <p:nvPr/>
        </p:nvSpPr>
        <p:spPr>
          <a:xfrm>
            <a:off x="9343147" y="5359694"/>
            <a:ext cx="10796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
        <p:nvSpPr>
          <p:cNvPr id="333" name="Source"/>
          <p:cNvSpPr txBox="1"/>
          <p:nvPr/>
        </p:nvSpPr>
        <p:spPr>
          <a:xfrm>
            <a:off x="15280809" y="6487850"/>
            <a:ext cx="10796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
        <p:nvSpPr>
          <p:cNvPr id="334" name="Source"/>
          <p:cNvSpPr txBox="1"/>
          <p:nvPr/>
        </p:nvSpPr>
        <p:spPr>
          <a:xfrm>
            <a:off x="9521276" y="7675382"/>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6" invalidUrl="" action="" tgtFrame="" tooltip="" history="1" highlightClick="0" endSnd="0"/>
              </a:defRPr>
            </a:lvl1pPr>
          </a:lstStyle>
          <a:p>
            <a:pPr>
              <a:defRPr u="none"/>
            </a:pPr>
            <a:r>
              <a:rPr u="sng">
                <a:hlinkClick r:id="rId6" invalidUrl="" action="" tgtFrame="" tooltip="" history="1" highlightClick="0" endSnd="0"/>
              </a:rPr>
              <a:t>Source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6" name="Existing work in the field of Spatio-Temporal Fusion in Remote Sensing"/>
          <p:cNvSpPr txBox="1"/>
          <p:nvPr>
            <p:ph type="title"/>
          </p:nvPr>
        </p:nvSpPr>
        <p:spPr>
          <a:prstGeom prst="rect">
            <a:avLst/>
          </a:prstGeom>
        </p:spPr>
        <p:txBody>
          <a:bodyPr/>
          <a:lstStyle>
            <a:lvl1pPr algn="ctr" defTabSz="652145">
              <a:lnSpc>
                <a:spcPct val="100000"/>
              </a:lnSpc>
              <a:spcBef>
                <a:spcPts val="1400"/>
              </a:spcBef>
              <a:defRPr b="0" spc="-55" sz="5530">
                <a:latin typeface="Trebuchet MS"/>
                <a:ea typeface="Trebuchet MS"/>
                <a:cs typeface="Trebuchet MS"/>
                <a:sym typeface="Trebuchet MS"/>
              </a:defRPr>
            </a:lvl1pPr>
          </a:lstStyle>
          <a:p>
            <a:pPr/>
            <a:r>
              <a:t>Existing work in the field of Spatio-Temporal Fusion in Remote Sensing </a:t>
            </a:r>
          </a:p>
        </p:txBody>
      </p:sp>
      <p:sp>
        <p:nvSpPr>
          <p:cNvPr id="337" name="What if Seasons Change ?…"/>
          <p:cNvSpPr txBox="1"/>
          <p:nvPr>
            <p:ph type="body" idx="1"/>
          </p:nvPr>
        </p:nvSpPr>
        <p:spPr>
          <a:xfrm>
            <a:off x="1206499" y="3742971"/>
            <a:ext cx="21971001" cy="11008792"/>
          </a:xfrm>
          <a:prstGeom prst="rect">
            <a:avLst/>
          </a:prstGeom>
        </p:spPr>
        <p:txBody>
          <a:bodyPr/>
          <a:lstStyle/>
          <a:p>
            <a:pPr marL="609599" indent="-609599">
              <a:defRPr sz="4500">
                <a:latin typeface="Trebuchet MS"/>
                <a:ea typeface="Trebuchet MS"/>
                <a:cs typeface="Trebuchet MS"/>
                <a:sym typeface="Trebuchet MS"/>
              </a:defRPr>
            </a:pPr>
            <a:r>
              <a:t>What if Seasons Change ?</a:t>
            </a:r>
          </a:p>
          <a:p>
            <a:pPr marL="609599" indent="-609599">
              <a:defRPr sz="4500">
                <a:latin typeface="Trebuchet MS"/>
                <a:ea typeface="Trebuchet MS"/>
                <a:cs typeface="Trebuchet MS"/>
                <a:sym typeface="Trebuchet MS"/>
              </a:defRPr>
            </a:pPr>
            <a:r>
              <a:t>What if there are Clouds ?</a:t>
            </a:r>
          </a:p>
          <a:p>
            <a:pPr marL="609599" indent="-609599">
              <a:defRPr sz="4500">
                <a:latin typeface="Trebuchet MS"/>
                <a:ea typeface="Trebuchet MS"/>
                <a:cs typeface="Trebuchet MS"/>
                <a:sym typeface="Trebuchet MS"/>
              </a:defRPr>
            </a:pPr>
            <a:r>
              <a:t>Is the method worth the Computational Complexity ?</a:t>
            </a:r>
          </a:p>
          <a:p>
            <a:pPr marL="609599" indent="-609599">
              <a:defRPr sz="4500">
                <a:latin typeface="Trebuchet MS"/>
                <a:ea typeface="Trebuchet MS"/>
                <a:cs typeface="Trebuchet MS"/>
                <a:sym typeface="Trebuchet MS"/>
              </a:defRPr>
            </a:pPr>
            <a:r>
              <a:t>How much Training Data is Required, and is Available ?</a:t>
            </a:r>
          </a:p>
          <a:p>
            <a:pPr marL="609599" indent="-609599">
              <a:defRPr sz="4500">
                <a:latin typeface="Trebuchet MS"/>
                <a:ea typeface="Trebuchet MS"/>
                <a:cs typeface="Trebuchet MS"/>
                <a:sym typeface="Trebuchet MS"/>
              </a:defRPr>
            </a:pPr>
            <a:r>
              <a:t>Do Heterogeneous and Homogeneous Environments affect Performance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9" name="Existing work in the field of Spatio-Temporal Fusion in Remote Sensing"/>
          <p:cNvSpPr txBox="1"/>
          <p:nvPr>
            <p:ph type="title"/>
          </p:nvPr>
        </p:nvSpPr>
        <p:spPr>
          <a:prstGeom prst="rect">
            <a:avLst/>
          </a:prstGeom>
        </p:spPr>
        <p:txBody>
          <a:bodyPr/>
          <a:lstStyle>
            <a:lvl1pPr algn="ctr" defTabSz="652145">
              <a:lnSpc>
                <a:spcPct val="100000"/>
              </a:lnSpc>
              <a:spcBef>
                <a:spcPts val="1400"/>
              </a:spcBef>
              <a:defRPr b="0" spc="-55" sz="5530">
                <a:latin typeface="Trebuchet MS"/>
                <a:ea typeface="Trebuchet MS"/>
                <a:cs typeface="Trebuchet MS"/>
                <a:sym typeface="Trebuchet MS"/>
              </a:defRPr>
            </a:lvl1pPr>
          </a:lstStyle>
          <a:p>
            <a:pPr/>
            <a:r>
              <a:t>Existing work in the field of Spatio-Temporal Fusion in Remote Sensing </a:t>
            </a:r>
          </a:p>
        </p:txBody>
      </p:sp>
      <p:sp>
        <p:nvSpPr>
          <p:cNvPr id="340" name="STARFM* : Spatial and Temporal Adaptive Reflectance Fusion Model…"/>
          <p:cNvSpPr txBox="1"/>
          <p:nvPr>
            <p:ph type="body" idx="1"/>
          </p:nvPr>
        </p:nvSpPr>
        <p:spPr>
          <a:xfrm>
            <a:off x="1206500" y="3723179"/>
            <a:ext cx="21971000" cy="11008792"/>
          </a:xfrm>
          <a:prstGeom prst="rect">
            <a:avLst/>
          </a:prstGeom>
        </p:spPr>
        <p:txBody>
          <a:bodyPr/>
          <a:lstStyle/>
          <a:p>
            <a:pPr marL="609599" indent="-609599">
              <a:defRPr sz="4500">
                <a:latin typeface="Trebuchet MS"/>
                <a:ea typeface="Trebuchet MS"/>
                <a:cs typeface="Trebuchet MS"/>
                <a:sym typeface="Trebuchet MS"/>
              </a:defRPr>
            </a:pPr>
            <a:r>
              <a:t>STARFM* : Spatial and Temporal Adaptive Reflectance Fusion Model</a:t>
            </a:r>
          </a:p>
          <a:p>
            <a:pPr marL="609599" indent="-609599">
              <a:defRPr sz="4500">
                <a:latin typeface="Trebuchet MS"/>
                <a:ea typeface="Trebuchet MS"/>
                <a:cs typeface="Trebuchet MS"/>
                <a:sym typeface="Trebuchet MS"/>
              </a:defRPr>
            </a:pPr>
            <a:r>
              <a:t>ESTARFM : Enhanced STARFM</a:t>
            </a:r>
          </a:p>
          <a:p>
            <a:pPr marL="609599" indent="-609599">
              <a:defRPr sz="4500">
                <a:latin typeface="Trebuchet MS"/>
                <a:ea typeface="Trebuchet MS"/>
                <a:cs typeface="Trebuchet MS"/>
                <a:sym typeface="Trebuchet MS"/>
              </a:defRPr>
            </a:pPr>
            <a:r>
              <a:t>FSDAF : Flexible Spatiotemporal Data Fusion Method</a:t>
            </a:r>
          </a:p>
          <a:p>
            <a:pPr marL="609599" indent="-609599">
              <a:defRPr sz="4500">
                <a:latin typeface="Trebuchet MS"/>
                <a:ea typeface="Trebuchet MS"/>
                <a:cs typeface="Trebuchet MS"/>
                <a:sym typeface="Trebuchet MS"/>
              </a:defRPr>
            </a:pPr>
            <a:r>
              <a:t>Deep Learning-Based Methods</a:t>
            </a:r>
          </a:p>
          <a:p>
            <a:pPr marL="609599" indent="-609599">
              <a:defRPr sz="4500">
                <a:latin typeface="Trebuchet MS"/>
                <a:ea typeface="Trebuchet MS"/>
                <a:cs typeface="Trebuchet MS"/>
                <a:sym typeface="Trebuchet MS"/>
              </a:defRPr>
            </a:pPr>
          </a:p>
          <a:p>
            <a:pPr marL="0" indent="0">
              <a:lnSpc>
                <a:spcPct val="120000"/>
              </a:lnSpc>
              <a:buSzTx/>
              <a:buNone/>
              <a:defRPr sz="4500">
                <a:latin typeface="Trebuchet MS"/>
                <a:ea typeface="Trebuchet MS"/>
                <a:cs typeface="Trebuchet MS"/>
                <a:sym typeface="Trebuchet MS"/>
              </a:defRPr>
            </a:pPr>
            <a:r>
              <a:t>Each method has its strengths and limitations, and the choice of method depends on the specific requirements of the application, including the characteristics of the data and the computational resources available.</a:t>
            </a:r>
          </a:p>
        </p:txBody>
      </p:sp>
      <p:sp>
        <p:nvSpPr>
          <p:cNvPr id="341" name="Source"/>
          <p:cNvSpPr txBox="1"/>
          <p:nvPr/>
        </p:nvSpPr>
        <p:spPr>
          <a:xfrm>
            <a:off x="19219458" y="4191953"/>
            <a:ext cx="107960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342" name="Source"/>
          <p:cNvSpPr txBox="1"/>
          <p:nvPr/>
        </p:nvSpPr>
        <p:spPr>
          <a:xfrm>
            <a:off x="9343147" y="5359694"/>
            <a:ext cx="10796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
        <p:nvSpPr>
          <p:cNvPr id="343" name="Source"/>
          <p:cNvSpPr txBox="1"/>
          <p:nvPr/>
        </p:nvSpPr>
        <p:spPr>
          <a:xfrm>
            <a:off x="15280808" y="6487849"/>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
        <p:nvSpPr>
          <p:cNvPr id="344" name="Source"/>
          <p:cNvSpPr txBox="1"/>
          <p:nvPr/>
        </p:nvSpPr>
        <p:spPr>
          <a:xfrm>
            <a:off x="9521277" y="7675382"/>
            <a:ext cx="107960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6" invalidUrl="" action="" tgtFrame="" tooltip="" history="1" highlightClick="0" endSnd="0"/>
              </a:defRPr>
            </a:lvl1pPr>
          </a:lstStyle>
          <a:p>
            <a:pPr>
              <a:defRPr u="none"/>
            </a:pPr>
            <a:r>
              <a:rPr u="sng">
                <a:hlinkClick r:id="rId6" invalidUrl="" action="" tgtFrame="" tooltip="" history="1" highlightClick="0" endSnd="0"/>
              </a:rPr>
              <a:t>Source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46" name="Literature Review"/>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Literature Review</a:t>
            </a:r>
          </a:p>
        </p:txBody>
      </p:sp>
      <p:sp>
        <p:nvSpPr>
          <p:cNvPr id="347" name="Existing work in the field of Spatio-Temporal Fusion in Remote Sensing.…"/>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Existing work in the field of Spatio-Temporal Fusion in Remote Sensing.</a:t>
            </a:r>
          </a:p>
          <a:p>
            <a:pPr marL="609599" indent="-609599">
              <a:defRPr sz="4500">
                <a:solidFill>
                  <a:srgbClr val="000000"/>
                </a:solidFill>
                <a:latin typeface="Trebuchet MS"/>
                <a:ea typeface="Trebuchet MS"/>
                <a:cs typeface="Trebuchet MS"/>
                <a:sym typeface="Trebuchet MS"/>
              </a:defRPr>
            </a:pPr>
            <a:r>
              <a:t>What is an AutoEncoder ?</a:t>
            </a:r>
          </a:p>
          <a:p>
            <a:pPr marL="609599" indent="-609599">
              <a:defRPr sz="4500">
                <a:solidFill>
                  <a:srgbClr val="000000"/>
                </a:solidFill>
                <a:latin typeface="Trebuchet MS"/>
                <a:ea typeface="Trebuchet MS"/>
                <a:cs typeface="Trebuchet MS"/>
                <a:sym typeface="Trebuchet MS"/>
              </a:defRPr>
            </a:pPr>
            <a:r>
              <a:t>What is a LSTM Network ?</a:t>
            </a:r>
          </a:p>
          <a:p>
            <a:pPr marL="609599" indent="-609599">
              <a:defRPr sz="4500">
                <a:solidFill>
                  <a:srgbClr val="000000"/>
                </a:solidFill>
                <a:latin typeface="Trebuchet MS"/>
                <a:ea typeface="Trebuchet MS"/>
                <a:cs typeface="Trebuchet MS"/>
                <a:sym typeface="Trebuchet MS"/>
              </a:defRPr>
            </a:pPr>
            <a:r>
              <a:t>What is the Maximum Entropy Modeling (MaxEnt Modeling) ?</a:t>
            </a:r>
          </a:p>
        </p:txBody>
      </p:sp>
      <p:sp>
        <p:nvSpPr>
          <p:cNvPr id="348" name="Dingbat Check"/>
          <p:cNvSpPr/>
          <p:nvPr/>
        </p:nvSpPr>
        <p:spPr>
          <a:xfrm>
            <a:off x="912528" y="3511446"/>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0" name="What is an AutoEncoder ?"/>
          <p:cNvSpPr txBox="1"/>
          <p:nvPr>
            <p:ph type="title"/>
          </p:nvPr>
        </p:nvSpPr>
        <p:spPr>
          <a:prstGeom prst="rect">
            <a:avLst/>
          </a:prstGeom>
        </p:spPr>
        <p:txBody>
          <a:bodyPr/>
          <a:lstStyle>
            <a:lvl1pPr>
              <a:defRPr b="0">
                <a:latin typeface="Helvetica"/>
                <a:ea typeface="Helvetica"/>
                <a:cs typeface="Helvetica"/>
                <a:sym typeface="Helvetica"/>
              </a:defRPr>
            </a:lvl1pPr>
          </a:lstStyle>
          <a:p>
            <a:pPr/>
            <a:r>
              <a:t>What is an AutoEncoder ?</a:t>
            </a:r>
          </a:p>
        </p:txBody>
      </p:sp>
      <p:sp>
        <p:nvSpPr>
          <p:cNvPr id="351" name="Source"/>
          <p:cNvSpPr txBox="1"/>
          <p:nvPr/>
        </p:nvSpPr>
        <p:spPr>
          <a:xfrm>
            <a:off x="23280528" y="13187609"/>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352" name="An AutoEncoder is typically trained to map input data into a lower-dimensional representation and then back into the original data.…"/>
          <p:cNvSpPr txBox="1"/>
          <p:nvPr/>
        </p:nvSpPr>
        <p:spPr>
          <a:xfrm>
            <a:off x="995331" y="2577165"/>
            <a:ext cx="22393338" cy="41123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97229" indent="-697229" algn="just" defTabSz="2194505">
              <a:lnSpc>
                <a:spcPct val="120000"/>
              </a:lnSpc>
              <a:buSzPct val="123000"/>
              <a:buChar char="•"/>
              <a:defRPr spc="-90" sz="4500">
                <a:latin typeface="Tahoma"/>
                <a:ea typeface="Tahoma"/>
                <a:cs typeface="Tahoma"/>
                <a:sym typeface="Tahoma"/>
              </a:defRPr>
            </a:pPr>
            <a:r>
              <a:t>An AutoEncoder is typically trained to map input data into a lower-dimensional representation and then back into the original data. </a:t>
            </a:r>
          </a:p>
          <a:p>
            <a:pPr marL="697229" indent="-697229" algn="just" defTabSz="2194505">
              <a:lnSpc>
                <a:spcPct val="120000"/>
              </a:lnSpc>
              <a:buSzPct val="123000"/>
              <a:buChar char="•"/>
              <a:defRPr spc="-90" sz="4500">
                <a:latin typeface="Tahoma"/>
                <a:ea typeface="Tahoma"/>
                <a:cs typeface="Tahoma"/>
                <a:sym typeface="Tahoma"/>
              </a:defRPr>
            </a:pPr>
            <a:r>
              <a:t>AutoEncoder consists of two main parts: an encoder, which compresses the input data into a latent-space representation, and a decoder, which reconstructs the original data from this representation.</a:t>
            </a:r>
          </a:p>
        </p:txBody>
      </p:sp>
      <p:pic>
        <p:nvPicPr>
          <p:cNvPr id="353" name="AutoEncoder.jpeg" descr="AutoEncoder.jpeg"/>
          <p:cNvPicPr>
            <a:picLocks noChangeAspect="1"/>
          </p:cNvPicPr>
          <p:nvPr/>
        </p:nvPicPr>
        <p:blipFill>
          <a:blip r:embed="rId4">
            <a:extLst/>
          </a:blip>
          <a:stretch>
            <a:fillRect/>
          </a:stretch>
        </p:blipFill>
        <p:spPr>
          <a:xfrm>
            <a:off x="6395614" y="6880986"/>
            <a:ext cx="11592772" cy="659919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5" name="Why use AutoEncoder ?"/>
          <p:cNvSpPr txBox="1"/>
          <p:nvPr>
            <p:ph type="title"/>
          </p:nvPr>
        </p:nvSpPr>
        <p:spPr>
          <a:prstGeom prst="rect">
            <a:avLst/>
          </a:prstGeom>
        </p:spPr>
        <p:txBody>
          <a:bodyPr/>
          <a:lstStyle>
            <a:lvl1pPr>
              <a:defRPr b="0">
                <a:latin typeface="Helvetica"/>
                <a:ea typeface="Helvetica"/>
                <a:cs typeface="Helvetica"/>
                <a:sym typeface="Helvetica"/>
              </a:defRPr>
            </a:lvl1pPr>
          </a:lstStyle>
          <a:p>
            <a:pPr/>
            <a:r>
              <a:t>Why use AutoEncoder ?</a:t>
            </a:r>
          </a:p>
        </p:txBody>
      </p:sp>
      <p:sp>
        <p:nvSpPr>
          <p:cNvPr id="356" name="Source"/>
          <p:cNvSpPr txBox="1"/>
          <p:nvPr/>
        </p:nvSpPr>
        <p:spPr>
          <a:xfrm>
            <a:off x="22290917" y="6627317"/>
            <a:ext cx="10796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357" name="AutoEncoders offer specific advantages for tasks like dimensionality reduction, feature learning, and noise reduction, especially when working with unlabeled data.…"/>
          <p:cNvSpPr txBox="1"/>
          <p:nvPr/>
        </p:nvSpPr>
        <p:spPr>
          <a:xfrm>
            <a:off x="995331" y="3448022"/>
            <a:ext cx="22393338" cy="34334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43711" indent="-743711" algn="just" defTabSz="2340805">
              <a:lnSpc>
                <a:spcPct val="120000"/>
              </a:lnSpc>
              <a:buSzPct val="123000"/>
              <a:buChar char="•"/>
              <a:defRPr spc="-96" sz="4800">
                <a:latin typeface="Tahoma"/>
                <a:ea typeface="Tahoma"/>
                <a:cs typeface="Tahoma"/>
                <a:sym typeface="Tahoma"/>
              </a:defRPr>
            </a:pPr>
            <a:r>
              <a:t>AutoEncoders offer specific advantages for tasks like dimensionality reduction, feature learning, and noise reduction, especially when working with unlabeled data.</a:t>
            </a:r>
          </a:p>
          <a:p>
            <a:pPr marL="743711" indent="-743711" algn="just" defTabSz="2340805">
              <a:lnSpc>
                <a:spcPct val="120000"/>
              </a:lnSpc>
              <a:buSzPct val="123000"/>
              <a:buChar char="•"/>
              <a:defRPr spc="-96" sz="4800">
                <a:latin typeface="Tahoma"/>
                <a:ea typeface="Tahoma"/>
                <a:cs typeface="Tahoma"/>
                <a:sym typeface="Tahoma"/>
              </a:defRPr>
            </a:pPr>
            <a:r>
              <a:t>Requires Less Training Data to work with.</a:t>
            </a:r>
          </a:p>
        </p:txBody>
      </p:sp>
      <p:sp>
        <p:nvSpPr>
          <p:cNvPr id="358" name="Consider the Input and Output being the Fine Resolution Image and Latent Space being the Coarse Resolution Image, it could help in enhancing Spatial Resolutions during Fusion Process."/>
          <p:cNvSpPr txBox="1"/>
          <p:nvPr/>
        </p:nvSpPr>
        <p:spPr>
          <a:xfrm>
            <a:off x="1153669" y="8622700"/>
            <a:ext cx="22393338" cy="34334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774700" indent="-774700" algn="just">
              <a:lnSpc>
                <a:spcPct val="120000"/>
              </a:lnSpc>
              <a:buSzPct val="123000"/>
              <a:buChar char="•"/>
              <a:defRPr spc="-100" sz="5000">
                <a:latin typeface="Tahoma"/>
                <a:ea typeface="Tahoma"/>
                <a:cs typeface="Tahoma"/>
                <a:sym typeface="Tahoma"/>
              </a:defRPr>
            </a:lvl1pPr>
          </a:lstStyle>
          <a:p>
            <a:pPr/>
            <a:r>
              <a:t>Consider the Input and Output being the Fine Resolution Image and Latent Space being the Coarse Resolution Image, it could help in enhancing Spatial Resolutions during Fusion Process.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60" name="Literature Review"/>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Literature Review</a:t>
            </a:r>
          </a:p>
        </p:txBody>
      </p:sp>
      <p:sp>
        <p:nvSpPr>
          <p:cNvPr id="361" name="Existing work in the field of Spatio-Temporal Fusion in Remote Sensing.…"/>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Existing work in the field of Spatio-Temporal Fusion in Remote Sensing.</a:t>
            </a:r>
          </a:p>
          <a:p>
            <a:pPr marL="609599" indent="-609599">
              <a:defRPr sz="4500">
                <a:solidFill>
                  <a:srgbClr val="000000"/>
                </a:solidFill>
                <a:latin typeface="Trebuchet MS"/>
                <a:ea typeface="Trebuchet MS"/>
                <a:cs typeface="Trebuchet MS"/>
                <a:sym typeface="Trebuchet MS"/>
              </a:defRPr>
            </a:pPr>
            <a:r>
              <a:t>What is an AutoEncoder ?</a:t>
            </a:r>
          </a:p>
          <a:p>
            <a:pPr marL="609599" indent="-609599">
              <a:defRPr sz="4500">
                <a:solidFill>
                  <a:srgbClr val="000000"/>
                </a:solidFill>
                <a:latin typeface="Trebuchet MS"/>
                <a:ea typeface="Trebuchet MS"/>
                <a:cs typeface="Trebuchet MS"/>
                <a:sym typeface="Trebuchet MS"/>
              </a:defRPr>
            </a:pPr>
            <a:r>
              <a:t>What is a LSTM Network ?</a:t>
            </a:r>
          </a:p>
          <a:p>
            <a:pPr marL="609599" indent="-609599">
              <a:defRPr sz="4500">
                <a:solidFill>
                  <a:srgbClr val="000000"/>
                </a:solidFill>
                <a:latin typeface="Trebuchet MS"/>
                <a:ea typeface="Trebuchet MS"/>
                <a:cs typeface="Trebuchet MS"/>
                <a:sym typeface="Trebuchet MS"/>
              </a:defRPr>
            </a:pPr>
            <a:r>
              <a:t>What is the Maximum Entropy Modeling (MaxEnt Modeling) ?</a:t>
            </a:r>
          </a:p>
        </p:txBody>
      </p:sp>
      <p:sp>
        <p:nvSpPr>
          <p:cNvPr id="362" name="Dingbat Check"/>
          <p:cNvSpPr/>
          <p:nvPr/>
        </p:nvSpPr>
        <p:spPr>
          <a:xfrm>
            <a:off x="912528" y="3511446"/>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63" name="Dingbat Check"/>
          <p:cNvSpPr/>
          <p:nvPr/>
        </p:nvSpPr>
        <p:spPr>
          <a:xfrm>
            <a:off x="925228" y="4640757"/>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5" name="What is LSTM Network ?"/>
          <p:cNvSpPr txBox="1"/>
          <p:nvPr>
            <p:ph type="title"/>
          </p:nvPr>
        </p:nvSpPr>
        <p:spPr>
          <a:prstGeom prst="rect">
            <a:avLst/>
          </a:prstGeom>
        </p:spPr>
        <p:txBody>
          <a:bodyPr/>
          <a:lstStyle>
            <a:lvl1pPr>
              <a:defRPr b="0">
                <a:latin typeface="Helvetica"/>
                <a:ea typeface="Helvetica"/>
                <a:cs typeface="Helvetica"/>
                <a:sym typeface="Helvetica"/>
              </a:defRPr>
            </a:lvl1pPr>
          </a:lstStyle>
          <a:p>
            <a:pPr/>
            <a:r>
              <a:t>What is LSTM Network ?</a:t>
            </a:r>
          </a:p>
        </p:txBody>
      </p:sp>
      <p:sp>
        <p:nvSpPr>
          <p:cNvPr id="366" name="Source"/>
          <p:cNvSpPr txBox="1"/>
          <p:nvPr/>
        </p:nvSpPr>
        <p:spPr>
          <a:xfrm>
            <a:off x="22825085" y="5840433"/>
            <a:ext cx="108004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367" name="Long Short-Term Memory (LSTM) network is a type of recurrent neural network (RNN) designed to recognize patterns in sequences of data.…"/>
          <p:cNvSpPr txBox="1"/>
          <p:nvPr/>
        </p:nvSpPr>
        <p:spPr>
          <a:xfrm>
            <a:off x="995331" y="2557372"/>
            <a:ext cx="22393338" cy="3972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74700" indent="-774700" algn="just">
              <a:lnSpc>
                <a:spcPct val="120000"/>
              </a:lnSpc>
              <a:buSzPct val="123000"/>
              <a:buChar char="•"/>
              <a:defRPr spc="-100" sz="5000">
                <a:latin typeface="Helvetica"/>
                <a:ea typeface="Helvetica"/>
                <a:cs typeface="Helvetica"/>
                <a:sym typeface="Helvetica"/>
              </a:defRPr>
            </a:pPr>
            <a:r>
              <a:t>Long Short-Term Memory (LSTM) network is a type of recurrent neural network (RNN) designed to recognize patterns in sequences of data. </a:t>
            </a:r>
          </a:p>
          <a:p>
            <a:pPr marL="774700" indent="-774700" algn="just">
              <a:lnSpc>
                <a:spcPct val="120000"/>
              </a:lnSpc>
              <a:buSzPct val="123000"/>
              <a:buChar char="•"/>
              <a:defRPr spc="-100" sz="5000">
                <a:latin typeface="Helvetica"/>
                <a:ea typeface="Helvetica"/>
                <a:cs typeface="Helvetica"/>
                <a:sym typeface="Helvetica"/>
              </a:defRPr>
            </a:pPr>
            <a:r>
              <a:t>LSTM is widely used for time series forecasting, natural language processing, and other applications involving sequential data.</a:t>
            </a:r>
          </a:p>
        </p:txBody>
      </p:sp>
      <p:sp>
        <p:nvSpPr>
          <p:cNvPr id="368" name="LSTM Network could help enhance the Temporal Resolution in Fusion Process, also the inherent time-dependent mapping features also provides capabilities to incorporate changes over different seasons."/>
          <p:cNvSpPr txBox="1"/>
          <p:nvPr/>
        </p:nvSpPr>
        <p:spPr>
          <a:xfrm>
            <a:off x="995331" y="9196953"/>
            <a:ext cx="22393338" cy="34334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774700" indent="-774700" algn="just">
              <a:lnSpc>
                <a:spcPct val="120000"/>
              </a:lnSpc>
              <a:buSzPct val="123000"/>
              <a:buChar char="•"/>
              <a:defRPr spc="-100" sz="5000">
                <a:latin typeface="Helvetica"/>
                <a:ea typeface="Helvetica"/>
                <a:cs typeface="Helvetica"/>
                <a:sym typeface="Helvetica"/>
              </a:defRPr>
            </a:lvl1pPr>
          </a:lstStyle>
          <a:p>
            <a:pPr/>
            <a:r>
              <a:t>LSTM Network could help enhance the Temporal Resolution in Fusion Process, also the inherent time-dependent mapping features also provides capabilities to incorporate changes over different seasons.</a:t>
            </a:r>
          </a:p>
        </p:txBody>
      </p:sp>
      <p:sp>
        <p:nvSpPr>
          <p:cNvPr id="369" name="Why use LSTM Network ?"/>
          <p:cNvSpPr txBox="1"/>
          <p:nvPr/>
        </p:nvSpPr>
        <p:spPr>
          <a:xfrm>
            <a:off x="1206500" y="7146755"/>
            <a:ext cx="21971001"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spc="-170" sz="8500">
                <a:latin typeface="Helvetica"/>
                <a:ea typeface="Helvetica"/>
                <a:cs typeface="Helvetica"/>
                <a:sym typeface="Helvetica"/>
              </a:defRPr>
            </a:lvl1pPr>
          </a:lstStyle>
          <a:p>
            <a:pPr/>
            <a:r>
              <a:t>Why use LSTM Network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71" name="Literature Review"/>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Literature Review</a:t>
            </a:r>
          </a:p>
        </p:txBody>
      </p:sp>
      <p:sp>
        <p:nvSpPr>
          <p:cNvPr id="372" name="Existing work in the field of Spatio-Temporal Fusion in Remote Sensing.…"/>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Existing work in the field of Spatio-Temporal Fusion in Remote Sensing.</a:t>
            </a:r>
          </a:p>
          <a:p>
            <a:pPr marL="609599" indent="-609599">
              <a:defRPr sz="4500">
                <a:solidFill>
                  <a:srgbClr val="000000"/>
                </a:solidFill>
                <a:latin typeface="Trebuchet MS"/>
                <a:ea typeface="Trebuchet MS"/>
                <a:cs typeface="Trebuchet MS"/>
                <a:sym typeface="Trebuchet MS"/>
              </a:defRPr>
            </a:pPr>
            <a:r>
              <a:t>What is an AutoEncoder ?</a:t>
            </a:r>
          </a:p>
          <a:p>
            <a:pPr marL="609599" indent="-609599">
              <a:defRPr sz="4500">
                <a:solidFill>
                  <a:srgbClr val="000000"/>
                </a:solidFill>
                <a:latin typeface="Trebuchet MS"/>
                <a:ea typeface="Trebuchet MS"/>
                <a:cs typeface="Trebuchet MS"/>
                <a:sym typeface="Trebuchet MS"/>
              </a:defRPr>
            </a:pPr>
            <a:r>
              <a:t>What is a LSTM Network ?</a:t>
            </a:r>
          </a:p>
          <a:p>
            <a:pPr marL="609599" indent="-609599">
              <a:defRPr sz="4500">
                <a:solidFill>
                  <a:srgbClr val="000000"/>
                </a:solidFill>
                <a:latin typeface="Trebuchet MS"/>
                <a:ea typeface="Trebuchet MS"/>
                <a:cs typeface="Trebuchet MS"/>
                <a:sym typeface="Trebuchet MS"/>
              </a:defRPr>
            </a:pPr>
            <a:r>
              <a:t>What is the Maximum Entropy Modeling (MaxEnt Modeling) ?</a:t>
            </a:r>
          </a:p>
        </p:txBody>
      </p:sp>
      <p:sp>
        <p:nvSpPr>
          <p:cNvPr id="373" name="Dingbat Check"/>
          <p:cNvSpPr/>
          <p:nvPr/>
        </p:nvSpPr>
        <p:spPr>
          <a:xfrm>
            <a:off x="912528" y="3511446"/>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74" name="Dingbat Check"/>
          <p:cNvSpPr/>
          <p:nvPr/>
        </p:nvSpPr>
        <p:spPr>
          <a:xfrm>
            <a:off x="925228" y="4640757"/>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75" name="Dingbat Check"/>
          <p:cNvSpPr/>
          <p:nvPr/>
        </p:nvSpPr>
        <p:spPr>
          <a:xfrm>
            <a:off x="925228" y="5815589"/>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7" name="What is Maximum Entropy Modeling (MaxEnt Modeling)?"/>
          <p:cNvSpPr txBox="1"/>
          <p:nvPr>
            <p:ph type="title"/>
          </p:nvPr>
        </p:nvSpPr>
        <p:spPr>
          <a:prstGeom prst="rect">
            <a:avLst/>
          </a:prstGeom>
        </p:spPr>
        <p:txBody>
          <a:bodyPr/>
          <a:lstStyle>
            <a:lvl1pPr defTabSz="2023821">
              <a:defRPr b="0" spc="-141" sz="7054">
                <a:solidFill>
                  <a:srgbClr val="000000"/>
                </a:solidFill>
                <a:latin typeface="Helvetica"/>
                <a:ea typeface="Helvetica"/>
                <a:cs typeface="Helvetica"/>
                <a:sym typeface="Helvetica"/>
              </a:defRPr>
            </a:lvl1pPr>
          </a:lstStyle>
          <a:p>
            <a:pPr/>
            <a:r>
              <a:t>What is Maximum Entropy Modeling (MaxEnt Modeling)?</a:t>
            </a:r>
          </a:p>
        </p:txBody>
      </p:sp>
      <p:sp>
        <p:nvSpPr>
          <p:cNvPr id="378" name="Source"/>
          <p:cNvSpPr txBox="1"/>
          <p:nvPr/>
        </p:nvSpPr>
        <p:spPr>
          <a:xfrm>
            <a:off x="23280528" y="13187609"/>
            <a:ext cx="107960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379" name="Maximum Entropy Modeling (MaxEnt Modeling) is a technique used to predict or understand patterns by making the least biased assumptions.…"/>
          <p:cNvSpPr txBox="1"/>
          <p:nvPr/>
        </p:nvSpPr>
        <p:spPr>
          <a:xfrm>
            <a:off x="995331" y="2577164"/>
            <a:ext cx="22393338" cy="4112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73277" indent="-573277" algn="just" defTabSz="1804370">
              <a:lnSpc>
                <a:spcPct val="120000"/>
              </a:lnSpc>
              <a:buSzPct val="123000"/>
              <a:buChar char="•"/>
              <a:defRPr spc="-74" sz="3700">
                <a:solidFill>
                  <a:srgbClr val="000000"/>
                </a:solidFill>
                <a:latin typeface="Tahoma"/>
                <a:ea typeface="Tahoma"/>
                <a:cs typeface="Tahoma"/>
                <a:sym typeface="Tahoma"/>
              </a:defRPr>
            </a:pPr>
            <a:r>
              <a:t>Maximum Entropy Modeling (MaxEnt Modeling) is a technique used to predict or understand patterns by making the least biased assumptions. </a:t>
            </a:r>
          </a:p>
          <a:p>
            <a:pPr marL="573277" indent="-573277" algn="just" defTabSz="1804370">
              <a:lnSpc>
                <a:spcPct val="120000"/>
              </a:lnSpc>
              <a:buSzPct val="123000"/>
              <a:buChar char="•"/>
              <a:defRPr spc="-74" sz="3700">
                <a:solidFill>
                  <a:srgbClr val="000000"/>
                </a:solidFill>
                <a:latin typeface="Tahoma"/>
                <a:ea typeface="Tahoma"/>
                <a:cs typeface="Tahoma"/>
                <a:sym typeface="Tahoma"/>
              </a:defRPr>
            </a:pPr>
            <a:r>
              <a:t>It chooses the model that is most spread out or uncertain (has maximum entropy) while still fitting the known data.</a:t>
            </a:r>
          </a:p>
          <a:p>
            <a:pPr marL="573277" indent="-573277" algn="just" defTabSz="1804370">
              <a:lnSpc>
                <a:spcPct val="120000"/>
              </a:lnSpc>
              <a:buSzPct val="123000"/>
              <a:buChar char="•"/>
              <a:defRPr spc="-74" sz="3700">
                <a:solidFill>
                  <a:srgbClr val="000000"/>
                </a:solidFill>
                <a:latin typeface="Tahoma"/>
                <a:ea typeface="Tahoma"/>
                <a:cs typeface="Tahoma"/>
                <a:sym typeface="Tahoma"/>
              </a:defRPr>
            </a:pPr>
            <a:r>
              <a:t>MaxEnt is helpful when we have limited data and don’t want to make strong assumptions about what we don’t know. It provides a flexible and unbiased approach to modeling.</a:t>
            </a:r>
          </a:p>
        </p:txBody>
      </p:sp>
      <p:pic>
        <p:nvPicPr>
          <p:cNvPr id="380" name="MaxEnt.png" descr="MaxEnt.png"/>
          <p:cNvPicPr>
            <a:picLocks noChangeAspect="1"/>
          </p:cNvPicPr>
          <p:nvPr/>
        </p:nvPicPr>
        <p:blipFill>
          <a:blip r:embed="rId4">
            <a:extLst/>
          </a:blip>
          <a:stretch>
            <a:fillRect/>
          </a:stretch>
        </p:blipFill>
        <p:spPr>
          <a:xfrm>
            <a:off x="7021685" y="7103696"/>
            <a:ext cx="10340630" cy="581985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4" name="What is Remote Sensing ?"/>
          <p:cNvSpPr txBox="1"/>
          <p:nvPr>
            <p:ph type="title"/>
          </p:nvPr>
        </p:nvSpPr>
        <p:spPr>
          <a:prstGeom prst="rect">
            <a:avLst/>
          </a:prstGeom>
        </p:spPr>
        <p:txBody>
          <a:bodyPr/>
          <a:lstStyle>
            <a:lvl1pPr>
              <a:defRPr b="0">
                <a:solidFill>
                  <a:srgbClr val="000000"/>
                </a:solidFill>
                <a:latin typeface="Helvetica"/>
                <a:ea typeface="Helvetica"/>
                <a:cs typeface="Helvetica"/>
                <a:sym typeface="Helvetica"/>
              </a:defRPr>
            </a:lvl1pPr>
          </a:lstStyle>
          <a:p>
            <a:pPr/>
            <a:r>
              <a:t>What is Remote Sensing ?</a:t>
            </a:r>
          </a:p>
        </p:txBody>
      </p:sp>
      <p:sp>
        <p:nvSpPr>
          <p:cNvPr id="165" name="“Remote sensing is the process of detecting and monitoring the physical characteristics of an area by measuring its reflected and emitted radiation at a distance.”"/>
          <p:cNvSpPr txBox="1"/>
          <p:nvPr/>
        </p:nvSpPr>
        <p:spPr>
          <a:xfrm>
            <a:off x="1206500" y="4967939"/>
            <a:ext cx="21971000" cy="32510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414236">
              <a:lnSpc>
                <a:spcPct val="80000"/>
              </a:lnSpc>
              <a:defRPr spc="-134" sz="6728">
                <a:solidFill>
                  <a:srgbClr val="000000"/>
                </a:solidFill>
                <a:latin typeface="Tahoma"/>
                <a:ea typeface="Tahoma"/>
                <a:cs typeface="Tahoma"/>
                <a:sym typeface="Tahoma"/>
              </a:defRPr>
            </a:lvl1pPr>
          </a:lstStyle>
          <a:p>
            <a:pPr/>
            <a:r>
              <a:t>“Remote sensing is the process of detecting and monitoring the physical characteristics of an area by measuring its reflected and emitted radiation at a distance.”</a:t>
            </a:r>
          </a:p>
        </p:txBody>
      </p:sp>
      <p:sp>
        <p:nvSpPr>
          <p:cNvPr id="166" name="In Easy Words :…"/>
          <p:cNvSpPr txBox="1"/>
          <p:nvPr/>
        </p:nvSpPr>
        <p:spPr>
          <a:xfrm>
            <a:off x="1206500" y="8444748"/>
            <a:ext cx="21971000" cy="25287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627379">
              <a:defRPr sz="4180">
                <a:solidFill>
                  <a:srgbClr val="000000"/>
                </a:solidFill>
                <a:latin typeface="Georgia"/>
                <a:ea typeface="Georgia"/>
                <a:cs typeface="Georgia"/>
                <a:sym typeface="Georgia"/>
              </a:defRPr>
            </a:pPr>
            <a:r>
              <a:t>In Easy Words :</a:t>
            </a:r>
          </a:p>
          <a:p>
            <a:pPr defTabSz="627379">
              <a:defRPr sz="4180">
                <a:solidFill>
                  <a:srgbClr val="000000"/>
                </a:solidFill>
                <a:latin typeface="Georgia"/>
                <a:ea typeface="Georgia"/>
                <a:cs typeface="Georgia"/>
                <a:sym typeface="Georgia"/>
              </a:defRPr>
            </a:pPr>
          </a:p>
          <a:p>
            <a:pPr algn="just" defTabSz="627379">
              <a:defRPr sz="4180">
                <a:solidFill>
                  <a:srgbClr val="000000"/>
                </a:solidFill>
                <a:latin typeface="Georgia"/>
                <a:ea typeface="Georgia"/>
                <a:cs typeface="Georgia"/>
                <a:sym typeface="Georgia"/>
              </a:defRPr>
            </a:pPr>
            <a:r>
              <a:t>Remote Sensing is the process that aims at determining certain characteristics of an object by observing radiation (usually light) being reflected and/or emitted from it.</a:t>
            </a:r>
          </a:p>
        </p:txBody>
      </p:sp>
      <p:sp>
        <p:nvSpPr>
          <p:cNvPr id="167"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82" name="Literature Review"/>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Literature Review</a:t>
            </a:r>
          </a:p>
        </p:txBody>
      </p:sp>
      <p:sp>
        <p:nvSpPr>
          <p:cNvPr id="383" name="Existing work in the field of Spatio-Temporal Fusion in Remote Sensing.…"/>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Existing work in the field of Spatio-Temporal Fusion in Remote Sensing.</a:t>
            </a:r>
          </a:p>
          <a:p>
            <a:pPr marL="609599" indent="-609599">
              <a:defRPr sz="4500">
                <a:solidFill>
                  <a:srgbClr val="000000"/>
                </a:solidFill>
                <a:latin typeface="Trebuchet MS"/>
                <a:ea typeface="Trebuchet MS"/>
                <a:cs typeface="Trebuchet MS"/>
                <a:sym typeface="Trebuchet MS"/>
              </a:defRPr>
            </a:pPr>
            <a:r>
              <a:t>What is an AutoEncoder ?</a:t>
            </a:r>
          </a:p>
          <a:p>
            <a:pPr marL="609599" indent="-609599">
              <a:defRPr sz="4500">
                <a:solidFill>
                  <a:srgbClr val="000000"/>
                </a:solidFill>
                <a:latin typeface="Trebuchet MS"/>
                <a:ea typeface="Trebuchet MS"/>
                <a:cs typeface="Trebuchet MS"/>
                <a:sym typeface="Trebuchet MS"/>
              </a:defRPr>
            </a:pPr>
            <a:r>
              <a:t>What is a LSTM Network ?</a:t>
            </a:r>
          </a:p>
          <a:p>
            <a:pPr marL="609599" indent="-609599">
              <a:defRPr sz="4500">
                <a:solidFill>
                  <a:srgbClr val="000000"/>
                </a:solidFill>
                <a:latin typeface="Trebuchet MS"/>
                <a:ea typeface="Trebuchet MS"/>
                <a:cs typeface="Trebuchet MS"/>
                <a:sym typeface="Trebuchet MS"/>
              </a:defRPr>
            </a:pPr>
            <a:r>
              <a:t>What is the Maximum Entropy Modeling (MaxEnt Modeling) ?</a:t>
            </a:r>
          </a:p>
        </p:txBody>
      </p:sp>
      <p:sp>
        <p:nvSpPr>
          <p:cNvPr id="384" name="Dingbat Check"/>
          <p:cNvSpPr/>
          <p:nvPr/>
        </p:nvSpPr>
        <p:spPr>
          <a:xfrm>
            <a:off x="912528" y="3511446"/>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85" name="Dingbat Check"/>
          <p:cNvSpPr/>
          <p:nvPr/>
        </p:nvSpPr>
        <p:spPr>
          <a:xfrm>
            <a:off x="925228" y="4640757"/>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86" name="Dingbat Check"/>
          <p:cNvSpPr/>
          <p:nvPr/>
        </p:nvSpPr>
        <p:spPr>
          <a:xfrm>
            <a:off x="925228" y="5815589"/>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87" name="Dingbat Check"/>
          <p:cNvSpPr/>
          <p:nvPr/>
        </p:nvSpPr>
        <p:spPr>
          <a:xfrm>
            <a:off x="925228" y="6990422"/>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89" name="Agenda"/>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Agenda</a:t>
            </a:r>
          </a:p>
        </p:txBody>
      </p:sp>
      <p:sp>
        <p:nvSpPr>
          <p:cNvPr id="390" name="Introduction…"/>
          <p:cNvSpPr txBox="1"/>
          <p:nvPr>
            <p:ph type="body" idx="1"/>
          </p:nvPr>
        </p:nvSpPr>
        <p:spPr>
          <a:xfrm>
            <a:off x="1206500" y="2872114"/>
            <a:ext cx="21971000" cy="11008792"/>
          </a:xfrm>
          <a:prstGeom prst="rect">
            <a:avLst/>
          </a:prstGeom>
        </p:spPr>
        <p:txBody>
          <a:bodyPr/>
          <a:lstStyle/>
          <a:p>
            <a:pPr>
              <a:defRPr>
                <a:solidFill>
                  <a:srgbClr val="000000"/>
                </a:solidFill>
                <a:latin typeface="Trebuchet MS"/>
                <a:ea typeface="Trebuchet MS"/>
                <a:cs typeface="Trebuchet MS"/>
                <a:sym typeface="Trebuchet MS"/>
              </a:defRPr>
            </a:pPr>
            <a:r>
              <a:t>Introduction</a:t>
            </a:r>
          </a:p>
          <a:p>
            <a:pPr>
              <a:defRPr>
                <a:solidFill>
                  <a:srgbClr val="000000"/>
                </a:solidFill>
                <a:latin typeface="Trebuchet MS"/>
                <a:ea typeface="Trebuchet MS"/>
                <a:cs typeface="Trebuchet MS"/>
                <a:sym typeface="Trebuchet MS"/>
              </a:defRPr>
            </a:pPr>
            <a:r>
              <a:t>Problem Statement</a:t>
            </a:r>
          </a:p>
          <a:p>
            <a:pPr>
              <a:defRPr>
                <a:solidFill>
                  <a:srgbClr val="000000"/>
                </a:solidFill>
                <a:latin typeface="Trebuchet MS"/>
                <a:ea typeface="Trebuchet MS"/>
                <a:cs typeface="Trebuchet MS"/>
                <a:sym typeface="Trebuchet MS"/>
              </a:defRPr>
            </a:pPr>
            <a:r>
              <a:t>Literature Review</a:t>
            </a:r>
          </a:p>
          <a:p>
            <a:pPr>
              <a:defRPr>
                <a:solidFill>
                  <a:srgbClr val="000000"/>
                </a:solidFill>
                <a:latin typeface="Trebuchet MS"/>
                <a:ea typeface="Trebuchet MS"/>
                <a:cs typeface="Trebuchet MS"/>
                <a:sym typeface="Trebuchet MS"/>
              </a:defRPr>
            </a:pPr>
            <a:r>
              <a:t>Proposed Approach</a:t>
            </a:r>
          </a:p>
          <a:p>
            <a:pPr>
              <a:defRPr>
                <a:solidFill>
                  <a:srgbClr val="000000"/>
                </a:solidFill>
                <a:latin typeface="Trebuchet MS"/>
                <a:ea typeface="Trebuchet MS"/>
                <a:cs typeface="Trebuchet MS"/>
                <a:sym typeface="Trebuchet MS"/>
              </a:defRPr>
            </a:pPr>
            <a:r>
              <a:t>Challenges and Limitations</a:t>
            </a:r>
          </a:p>
          <a:p>
            <a:pPr>
              <a:defRPr>
                <a:solidFill>
                  <a:srgbClr val="000000"/>
                </a:solidFill>
                <a:latin typeface="Trebuchet MS"/>
                <a:ea typeface="Trebuchet MS"/>
                <a:cs typeface="Trebuchet MS"/>
                <a:sym typeface="Trebuchet MS"/>
              </a:defRPr>
            </a:pPr>
            <a:r>
              <a:t>Conclusion</a:t>
            </a:r>
          </a:p>
        </p:txBody>
      </p:sp>
      <p:sp>
        <p:nvSpPr>
          <p:cNvPr id="391" name="Dingbat Check"/>
          <p:cNvSpPr/>
          <p:nvPr/>
        </p:nvSpPr>
        <p:spPr>
          <a:xfrm>
            <a:off x="782559" y="2625699"/>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2" name="Dingbat Check"/>
          <p:cNvSpPr/>
          <p:nvPr/>
        </p:nvSpPr>
        <p:spPr>
          <a:xfrm>
            <a:off x="795259" y="3806149"/>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3" name="Dingbat Check"/>
          <p:cNvSpPr/>
          <p:nvPr/>
        </p:nvSpPr>
        <p:spPr>
          <a:xfrm>
            <a:off x="782559" y="5041513"/>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395" name="Proposed Approach"/>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Proposed Approach</a:t>
            </a:r>
          </a:p>
        </p:txBody>
      </p:sp>
      <p:sp>
        <p:nvSpPr>
          <p:cNvPr id="396" name="Assumptions of Proposed Approach.…"/>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Assumptions of Proposed Approach.</a:t>
            </a:r>
          </a:p>
          <a:p>
            <a:pPr marL="609599" indent="-609599">
              <a:defRPr sz="4500">
                <a:solidFill>
                  <a:srgbClr val="000000"/>
                </a:solidFill>
                <a:latin typeface="Trebuchet MS"/>
                <a:ea typeface="Trebuchet MS"/>
                <a:cs typeface="Trebuchet MS"/>
                <a:sym typeface="Trebuchet MS"/>
              </a:defRPr>
            </a:pPr>
            <a:r>
              <a:t>AutoEncoder Component.</a:t>
            </a:r>
          </a:p>
          <a:p>
            <a:pPr marL="609599" indent="-609599">
              <a:defRPr sz="4500">
                <a:solidFill>
                  <a:srgbClr val="000000"/>
                </a:solidFill>
                <a:latin typeface="Trebuchet MS"/>
                <a:ea typeface="Trebuchet MS"/>
                <a:cs typeface="Trebuchet MS"/>
                <a:sym typeface="Trebuchet MS"/>
              </a:defRPr>
            </a:pPr>
            <a:r>
              <a:t>LSTM Network Component.</a:t>
            </a:r>
          </a:p>
          <a:p>
            <a:pPr marL="609599" indent="-609599">
              <a:defRPr sz="4500">
                <a:solidFill>
                  <a:srgbClr val="000000"/>
                </a:solidFill>
                <a:latin typeface="Trebuchet MS"/>
                <a:ea typeface="Trebuchet MS"/>
                <a:cs typeface="Trebuchet MS"/>
                <a:sym typeface="Trebuchet MS"/>
              </a:defRPr>
            </a:pPr>
            <a:r>
              <a:t>Complete Overview of the Proposed Approach.</a:t>
            </a:r>
          </a:p>
          <a:p>
            <a:pPr marL="609599" indent="-609599">
              <a:defRPr sz="4500">
                <a:solidFill>
                  <a:srgbClr val="000000"/>
                </a:solidFill>
                <a:latin typeface="Trebuchet MS"/>
                <a:ea typeface="Trebuchet MS"/>
                <a:cs typeface="Trebuchet MS"/>
                <a:sym typeface="Trebuchet MS"/>
              </a:defRPr>
            </a:pPr>
            <a:r>
              <a:t>Novelty in the Proposed Approach.</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8" name="Proposed Approach"/>
          <p:cNvSpPr txBox="1"/>
          <p:nvPr>
            <p:ph type="body" sz="half" idx="1"/>
          </p:nvPr>
        </p:nvSpPr>
        <p:spPr>
          <a:xfrm>
            <a:off x="1206500" y="2743700"/>
            <a:ext cx="21971000" cy="3874314"/>
          </a:xfrm>
          <a:prstGeom prst="rect">
            <a:avLst/>
          </a:prstGeom>
        </p:spPr>
        <p:txBody>
          <a:bodyPr/>
          <a:lstStyle/>
          <a:p>
            <a:pPr/>
            <a:r>
              <a:t>Proposed Approach</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0" name="Assumptions of Proposed Approach"/>
          <p:cNvSpPr txBox="1"/>
          <p:nvPr>
            <p:ph type="title"/>
          </p:nvPr>
        </p:nvSpPr>
        <p:spPr>
          <a:prstGeom prst="rect">
            <a:avLst/>
          </a:prstGeom>
        </p:spPr>
        <p:txBody>
          <a:bodyPr/>
          <a:lstStyle>
            <a:lvl1pPr>
              <a:defRPr b="0">
                <a:latin typeface="Helvetica"/>
                <a:ea typeface="Helvetica"/>
                <a:cs typeface="Helvetica"/>
                <a:sym typeface="Helvetica"/>
              </a:defRPr>
            </a:lvl1pPr>
          </a:lstStyle>
          <a:p>
            <a:pPr/>
            <a:r>
              <a:t>Assumptions of Proposed Approach</a:t>
            </a:r>
          </a:p>
        </p:txBody>
      </p:sp>
      <p:sp>
        <p:nvSpPr>
          <p:cNvPr id="401" name="Source"/>
          <p:cNvSpPr txBox="1"/>
          <p:nvPr/>
        </p:nvSpPr>
        <p:spPr>
          <a:xfrm>
            <a:off x="22884683" y="11793083"/>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402" name="The proposed approach assumes that the input data, both spatial and temporal, are of high quality.…"/>
          <p:cNvSpPr txBox="1"/>
          <p:nvPr/>
        </p:nvSpPr>
        <p:spPr>
          <a:xfrm>
            <a:off x="995331" y="3091762"/>
            <a:ext cx="22393338" cy="5310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43711" indent="-743711" algn="just" defTabSz="2340805">
              <a:lnSpc>
                <a:spcPct val="120000"/>
              </a:lnSpc>
              <a:buSzPct val="123000"/>
              <a:buChar char="•"/>
              <a:defRPr spc="-96" sz="4800">
                <a:latin typeface="Tahoma"/>
                <a:ea typeface="Tahoma"/>
                <a:cs typeface="Tahoma"/>
                <a:sym typeface="Tahoma"/>
              </a:defRPr>
            </a:pPr>
            <a:r>
              <a:t>The proposed approach assumes that the input data, both spatial and temporal, are of high quality.</a:t>
            </a:r>
          </a:p>
          <a:p>
            <a:pPr marL="743711" indent="-743711" algn="just" defTabSz="2340805">
              <a:lnSpc>
                <a:spcPct val="120000"/>
              </a:lnSpc>
              <a:buSzPct val="123000"/>
              <a:buChar char="•"/>
              <a:defRPr spc="-96" sz="4800">
                <a:latin typeface="Tahoma"/>
                <a:ea typeface="Tahoma"/>
                <a:cs typeface="Tahoma"/>
                <a:sym typeface="Tahoma"/>
              </a:defRPr>
            </a:pPr>
            <a:r>
              <a:t>It is assumed that the training data has underlying patterns that can be learned by the AutoEncoder and LSTM Network.</a:t>
            </a:r>
          </a:p>
          <a:p>
            <a:pPr marL="743711" indent="-743711" algn="just" defTabSz="2340805">
              <a:lnSpc>
                <a:spcPct val="120000"/>
              </a:lnSpc>
              <a:buSzPct val="123000"/>
              <a:buChar char="•"/>
              <a:defRPr spc="-96" sz="4800">
                <a:latin typeface="Tahoma"/>
                <a:ea typeface="Tahoma"/>
                <a:cs typeface="Tahoma"/>
                <a:sym typeface="Tahoma"/>
              </a:defRPr>
            </a:pPr>
            <a:r>
              <a:t>It is assumed that sufficient computational resources are available to carry out the analysis.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404" name="Proposed Approach"/>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Proposed Approach</a:t>
            </a:r>
          </a:p>
        </p:txBody>
      </p:sp>
      <p:sp>
        <p:nvSpPr>
          <p:cNvPr id="405" name="Assumptions of Proposed Approach.…"/>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Assumptions of Proposed Approach.</a:t>
            </a:r>
          </a:p>
          <a:p>
            <a:pPr marL="609599" indent="-609599">
              <a:defRPr sz="4500">
                <a:solidFill>
                  <a:srgbClr val="000000"/>
                </a:solidFill>
                <a:latin typeface="Trebuchet MS"/>
                <a:ea typeface="Trebuchet MS"/>
                <a:cs typeface="Trebuchet MS"/>
                <a:sym typeface="Trebuchet MS"/>
              </a:defRPr>
            </a:pPr>
            <a:r>
              <a:t>AutoEncoder Component.</a:t>
            </a:r>
          </a:p>
          <a:p>
            <a:pPr marL="609599" indent="-609599">
              <a:defRPr sz="4500">
                <a:solidFill>
                  <a:srgbClr val="000000"/>
                </a:solidFill>
                <a:latin typeface="Trebuchet MS"/>
                <a:ea typeface="Trebuchet MS"/>
                <a:cs typeface="Trebuchet MS"/>
                <a:sym typeface="Trebuchet MS"/>
              </a:defRPr>
            </a:pPr>
            <a:r>
              <a:t>LSTM Network Component.</a:t>
            </a:r>
          </a:p>
          <a:p>
            <a:pPr marL="609599" indent="-609599">
              <a:defRPr sz="4500">
                <a:solidFill>
                  <a:srgbClr val="000000"/>
                </a:solidFill>
                <a:latin typeface="Trebuchet MS"/>
                <a:ea typeface="Trebuchet MS"/>
                <a:cs typeface="Trebuchet MS"/>
                <a:sym typeface="Trebuchet MS"/>
              </a:defRPr>
            </a:pPr>
            <a:r>
              <a:t>Complete Overview of the Proposed Approach.</a:t>
            </a:r>
          </a:p>
          <a:p>
            <a:pPr marL="609599" indent="-609599">
              <a:defRPr sz="4500">
                <a:solidFill>
                  <a:srgbClr val="000000"/>
                </a:solidFill>
                <a:latin typeface="Trebuchet MS"/>
                <a:ea typeface="Trebuchet MS"/>
                <a:cs typeface="Trebuchet MS"/>
                <a:sym typeface="Trebuchet MS"/>
              </a:defRPr>
            </a:pPr>
            <a:r>
              <a:t>Novelty in the Proposed Approach.</a:t>
            </a:r>
          </a:p>
        </p:txBody>
      </p:sp>
      <p:sp>
        <p:nvSpPr>
          <p:cNvPr id="406" name="Dingbat Check"/>
          <p:cNvSpPr/>
          <p:nvPr/>
        </p:nvSpPr>
        <p:spPr>
          <a:xfrm>
            <a:off x="912528" y="3511446"/>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8" name="AutoEncoder Component"/>
          <p:cNvSpPr txBox="1"/>
          <p:nvPr>
            <p:ph type="title"/>
          </p:nvPr>
        </p:nvSpPr>
        <p:spPr>
          <a:prstGeom prst="rect">
            <a:avLst/>
          </a:prstGeom>
        </p:spPr>
        <p:txBody>
          <a:bodyPr/>
          <a:lstStyle>
            <a:lvl1pPr>
              <a:defRPr b="0">
                <a:latin typeface="Helvetica"/>
                <a:ea typeface="Helvetica"/>
                <a:cs typeface="Helvetica"/>
                <a:sym typeface="Helvetica"/>
              </a:defRPr>
            </a:lvl1pPr>
          </a:lstStyle>
          <a:p>
            <a:pPr/>
            <a:r>
              <a:t>AutoEncoder Component</a:t>
            </a:r>
          </a:p>
        </p:txBody>
      </p:sp>
      <p:pic>
        <p:nvPicPr>
          <p:cNvPr id="409" name="ProposedApproach1.png" descr="ProposedApproach1.png"/>
          <p:cNvPicPr>
            <a:picLocks noChangeAspect="1"/>
          </p:cNvPicPr>
          <p:nvPr/>
        </p:nvPicPr>
        <p:blipFill>
          <a:blip r:embed="rId3">
            <a:extLst/>
          </a:blip>
          <a:stretch>
            <a:fillRect/>
          </a:stretch>
        </p:blipFill>
        <p:spPr>
          <a:xfrm>
            <a:off x="3339364" y="3020401"/>
            <a:ext cx="17705272" cy="10107402"/>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411" name="Proposed Approach"/>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Proposed Approach</a:t>
            </a:r>
          </a:p>
        </p:txBody>
      </p:sp>
      <p:sp>
        <p:nvSpPr>
          <p:cNvPr id="412" name="Assumptions of Proposed Approach.…"/>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Assumptions of Proposed Approach.</a:t>
            </a:r>
          </a:p>
          <a:p>
            <a:pPr marL="609599" indent="-609599">
              <a:defRPr sz="4500">
                <a:solidFill>
                  <a:srgbClr val="000000"/>
                </a:solidFill>
                <a:latin typeface="Trebuchet MS"/>
                <a:ea typeface="Trebuchet MS"/>
                <a:cs typeface="Trebuchet MS"/>
                <a:sym typeface="Trebuchet MS"/>
              </a:defRPr>
            </a:pPr>
            <a:r>
              <a:t>AutoEncoder Component.</a:t>
            </a:r>
          </a:p>
          <a:p>
            <a:pPr marL="609599" indent="-609599">
              <a:defRPr sz="4500">
                <a:solidFill>
                  <a:srgbClr val="000000"/>
                </a:solidFill>
                <a:latin typeface="Trebuchet MS"/>
                <a:ea typeface="Trebuchet MS"/>
                <a:cs typeface="Trebuchet MS"/>
                <a:sym typeface="Trebuchet MS"/>
              </a:defRPr>
            </a:pPr>
            <a:r>
              <a:t>LSTM Network Component.</a:t>
            </a:r>
          </a:p>
          <a:p>
            <a:pPr marL="609599" indent="-609599">
              <a:defRPr sz="4500">
                <a:solidFill>
                  <a:srgbClr val="000000"/>
                </a:solidFill>
                <a:latin typeface="Trebuchet MS"/>
                <a:ea typeface="Trebuchet MS"/>
                <a:cs typeface="Trebuchet MS"/>
                <a:sym typeface="Trebuchet MS"/>
              </a:defRPr>
            </a:pPr>
            <a:r>
              <a:t>Complete Overview of the Proposed Approach.</a:t>
            </a:r>
          </a:p>
          <a:p>
            <a:pPr marL="609599" indent="-609599">
              <a:defRPr sz="4500">
                <a:solidFill>
                  <a:srgbClr val="000000"/>
                </a:solidFill>
                <a:latin typeface="Trebuchet MS"/>
                <a:ea typeface="Trebuchet MS"/>
                <a:cs typeface="Trebuchet MS"/>
                <a:sym typeface="Trebuchet MS"/>
              </a:defRPr>
            </a:pPr>
            <a:r>
              <a:t>Novelty in the Proposed Approach.</a:t>
            </a:r>
          </a:p>
        </p:txBody>
      </p:sp>
      <p:sp>
        <p:nvSpPr>
          <p:cNvPr id="413" name="Dingbat Check"/>
          <p:cNvSpPr/>
          <p:nvPr/>
        </p:nvSpPr>
        <p:spPr>
          <a:xfrm>
            <a:off x="912528" y="3511446"/>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4" name="Dingbat Check"/>
          <p:cNvSpPr/>
          <p:nvPr/>
        </p:nvSpPr>
        <p:spPr>
          <a:xfrm>
            <a:off x="925228" y="4640757"/>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6" name="LSTM Network Component"/>
          <p:cNvSpPr txBox="1"/>
          <p:nvPr>
            <p:ph type="title"/>
          </p:nvPr>
        </p:nvSpPr>
        <p:spPr>
          <a:xfrm>
            <a:off x="553357" y="22266"/>
            <a:ext cx="21971001" cy="1433163"/>
          </a:xfrm>
          <a:prstGeom prst="rect">
            <a:avLst/>
          </a:prstGeom>
        </p:spPr>
        <p:txBody>
          <a:bodyPr/>
          <a:lstStyle>
            <a:lvl1pPr>
              <a:defRPr b="0">
                <a:latin typeface="Helvetica"/>
                <a:ea typeface="Helvetica"/>
                <a:cs typeface="Helvetica"/>
                <a:sym typeface="Helvetica"/>
              </a:defRPr>
            </a:lvl1pPr>
          </a:lstStyle>
          <a:p>
            <a:pPr/>
            <a:r>
              <a:t>LSTM Network Component</a:t>
            </a:r>
          </a:p>
        </p:txBody>
      </p:sp>
      <p:pic>
        <p:nvPicPr>
          <p:cNvPr id="417" name="ProposedApproach2.png" descr="ProposedApproach2.png"/>
          <p:cNvPicPr>
            <a:picLocks noChangeAspect="1"/>
          </p:cNvPicPr>
          <p:nvPr/>
        </p:nvPicPr>
        <p:blipFill>
          <a:blip r:embed="rId3">
            <a:extLst/>
          </a:blip>
          <a:stretch>
            <a:fillRect/>
          </a:stretch>
        </p:blipFill>
        <p:spPr>
          <a:xfrm>
            <a:off x="1374278" y="1660657"/>
            <a:ext cx="21635444" cy="11703948"/>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419" name="Proposed Approach"/>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Proposed Approach</a:t>
            </a:r>
          </a:p>
        </p:txBody>
      </p:sp>
      <p:sp>
        <p:nvSpPr>
          <p:cNvPr id="420" name="Assumptions of Proposed Approach.…"/>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Assumptions of Proposed Approach.</a:t>
            </a:r>
          </a:p>
          <a:p>
            <a:pPr marL="609599" indent="-609599">
              <a:defRPr sz="4500">
                <a:solidFill>
                  <a:srgbClr val="000000"/>
                </a:solidFill>
                <a:latin typeface="Trebuchet MS"/>
                <a:ea typeface="Trebuchet MS"/>
                <a:cs typeface="Trebuchet MS"/>
                <a:sym typeface="Trebuchet MS"/>
              </a:defRPr>
            </a:pPr>
            <a:r>
              <a:t>AutoEncoder Component.</a:t>
            </a:r>
          </a:p>
          <a:p>
            <a:pPr marL="609599" indent="-609599">
              <a:defRPr sz="4500">
                <a:solidFill>
                  <a:srgbClr val="000000"/>
                </a:solidFill>
                <a:latin typeface="Trebuchet MS"/>
                <a:ea typeface="Trebuchet MS"/>
                <a:cs typeface="Trebuchet MS"/>
                <a:sym typeface="Trebuchet MS"/>
              </a:defRPr>
            </a:pPr>
            <a:r>
              <a:t>LSTM Network Component.</a:t>
            </a:r>
          </a:p>
          <a:p>
            <a:pPr marL="609599" indent="-609599">
              <a:defRPr sz="4500">
                <a:solidFill>
                  <a:srgbClr val="000000"/>
                </a:solidFill>
                <a:latin typeface="Trebuchet MS"/>
                <a:ea typeface="Trebuchet MS"/>
                <a:cs typeface="Trebuchet MS"/>
                <a:sym typeface="Trebuchet MS"/>
              </a:defRPr>
            </a:pPr>
            <a:r>
              <a:t>Complete Overview of the Proposed Approach.</a:t>
            </a:r>
          </a:p>
          <a:p>
            <a:pPr marL="609599" indent="-609599">
              <a:defRPr sz="4500">
                <a:solidFill>
                  <a:srgbClr val="000000"/>
                </a:solidFill>
                <a:latin typeface="Trebuchet MS"/>
                <a:ea typeface="Trebuchet MS"/>
                <a:cs typeface="Trebuchet MS"/>
                <a:sym typeface="Trebuchet MS"/>
              </a:defRPr>
            </a:pPr>
            <a:r>
              <a:t>Novelty in the Proposed Approach.</a:t>
            </a:r>
          </a:p>
        </p:txBody>
      </p:sp>
      <p:sp>
        <p:nvSpPr>
          <p:cNvPr id="421" name="Dingbat Check"/>
          <p:cNvSpPr/>
          <p:nvPr/>
        </p:nvSpPr>
        <p:spPr>
          <a:xfrm>
            <a:off x="912528" y="3511446"/>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22" name="Dingbat Check"/>
          <p:cNvSpPr/>
          <p:nvPr/>
        </p:nvSpPr>
        <p:spPr>
          <a:xfrm>
            <a:off x="925228" y="4640757"/>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23" name="Dingbat Check"/>
          <p:cNvSpPr/>
          <p:nvPr/>
        </p:nvSpPr>
        <p:spPr>
          <a:xfrm>
            <a:off x="925228" y="5815589"/>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RS1.jpeg" descr="RS1.jpeg"/>
          <p:cNvPicPr>
            <a:picLocks noChangeAspect="0"/>
          </p:cNvPicPr>
          <p:nvPr>
            <p:ph type="pic" idx="21"/>
          </p:nvPr>
        </p:nvPicPr>
        <p:blipFill>
          <a:blip r:embed="rId2">
            <a:extLst/>
          </a:blip>
          <a:srcRect l="7918" t="0" r="7918" b="0"/>
          <a:stretch>
            <a:fillRect/>
          </a:stretch>
        </p:blipFill>
        <p:spPr>
          <a:xfrm>
            <a:off x="274851" y="1500703"/>
            <a:ext cx="11887084" cy="11302614"/>
          </a:xfrm>
          <a:prstGeom prst="rect">
            <a:avLst/>
          </a:prstGeom>
        </p:spPr>
      </p:pic>
      <p:pic>
        <p:nvPicPr>
          <p:cNvPr id="170" name="RS2.png" descr="RS2.png"/>
          <p:cNvPicPr>
            <a:picLocks noChangeAspect="0"/>
          </p:cNvPicPr>
          <p:nvPr>
            <p:ph type="pic" idx="22"/>
          </p:nvPr>
        </p:nvPicPr>
        <p:blipFill>
          <a:blip r:embed="rId3">
            <a:extLst/>
          </a:blip>
          <a:srcRect l="11424" t="0" r="11424" b="0"/>
          <a:stretch>
            <a:fillRect/>
          </a:stretch>
        </p:blipFill>
        <p:spPr>
          <a:xfrm>
            <a:off x="12341566" y="1532850"/>
            <a:ext cx="11849101" cy="11238413"/>
          </a:xfrm>
          <a:prstGeom prst="rect">
            <a:avLst/>
          </a:prstGeom>
        </p:spPr>
      </p:pic>
      <p:sp>
        <p:nvSpPr>
          <p:cNvPr id="171" name="Humans from Airplane"/>
          <p:cNvSpPr txBox="1"/>
          <p:nvPr/>
        </p:nvSpPr>
        <p:spPr>
          <a:xfrm>
            <a:off x="3472831" y="499358"/>
            <a:ext cx="5491241" cy="754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619125">
              <a:defRPr sz="4125">
                <a:latin typeface="Georgia"/>
                <a:ea typeface="Georgia"/>
                <a:cs typeface="Georgia"/>
                <a:sym typeface="Georgia"/>
              </a:defRPr>
            </a:lvl1pPr>
          </a:lstStyle>
          <a:p>
            <a:pPr/>
            <a:r>
              <a:t>Humans from Airplane</a:t>
            </a:r>
          </a:p>
        </p:txBody>
      </p:sp>
      <p:sp>
        <p:nvSpPr>
          <p:cNvPr id="172" name="Remote Sensing Satellite"/>
          <p:cNvSpPr txBox="1"/>
          <p:nvPr/>
        </p:nvSpPr>
        <p:spPr>
          <a:xfrm>
            <a:off x="16080399" y="499358"/>
            <a:ext cx="5937127" cy="754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627379">
              <a:defRPr sz="4180">
                <a:latin typeface="Georgia"/>
                <a:ea typeface="Georgia"/>
                <a:cs typeface="Georgia"/>
                <a:sym typeface="Georgia"/>
              </a:defRPr>
            </a:lvl1pPr>
          </a:lstStyle>
          <a:p>
            <a:pPr/>
            <a:r>
              <a:t>Remote Sensing Satellite </a:t>
            </a:r>
          </a:p>
        </p:txBody>
      </p:sp>
      <p:sp>
        <p:nvSpPr>
          <p:cNvPr id="173"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
        <p:nvSpPr>
          <p:cNvPr id="174" name="Source"/>
          <p:cNvSpPr txBox="1"/>
          <p:nvPr/>
        </p:nvSpPr>
        <p:spPr>
          <a:xfrm>
            <a:off x="11033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5" name="ProposedApproach3.png" descr="ProposedApproach3.png"/>
          <p:cNvPicPr>
            <a:picLocks noChangeAspect="1"/>
          </p:cNvPicPr>
          <p:nvPr/>
        </p:nvPicPr>
        <p:blipFill>
          <a:blip r:embed="rId3">
            <a:extLst/>
          </a:blip>
          <a:stretch>
            <a:fillRect/>
          </a:stretch>
        </p:blipFill>
        <p:spPr>
          <a:xfrm>
            <a:off x="196770" y="717523"/>
            <a:ext cx="23990460" cy="12700832"/>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427" name="Proposed Approach"/>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Proposed Approach</a:t>
            </a:r>
          </a:p>
        </p:txBody>
      </p:sp>
      <p:sp>
        <p:nvSpPr>
          <p:cNvPr id="428" name="Assumptions of Proposed Approach.…"/>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Assumptions of Proposed Approach.</a:t>
            </a:r>
          </a:p>
          <a:p>
            <a:pPr marL="609599" indent="-609599">
              <a:defRPr sz="4500">
                <a:solidFill>
                  <a:srgbClr val="000000"/>
                </a:solidFill>
                <a:latin typeface="Trebuchet MS"/>
                <a:ea typeface="Trebuchet MS"/>
                <a:cs typeface="Trebuchet MS"/>
                <a:sym typeface="Trebuchet MS"/>
              </a:defRPr>
            </a:pPr>
            <a:r>
              <a:t>AutoEncoder Component.</a:t>
            </a:r>
          </a:p>
          <a:p>
            <a:pPr marL="609599" indent="-609599">
              <a:defRPr sz="4500">
                <a:solidFill>
                  <a:srgbClr val="000000"/>
                </a:solidFill>
                <a:latin typeface="Trebuchet MS"/>
                <a:ea typeface="Trebuchet MS"/>
                <a:cs typeface="Trebuchet MS"/>
                <a:sym typeface="Trebuchet MS"/>
              </a:defRPr>
            </a:pPr>
            <a:r>
              <a:t>LSTM Network Component.</a:t>
            </a:r>
          </a:p>
          <a:p>
            <a:pPr marL="609599" indent="-609599">
              <a:defRPr sz="4500">
                <a:solidFill>
                  <a:srgbClr val="000000"/>
                </a:solidFill>
                <a:latin typeface="Trebuchet MS"/>
                <a:ea typeface="Trebuchet MS"/>
                <a:cs typeface="Trebuchet MS"/>
                <a:sym typeface="Trebuchet MS"/>
              </a:defRPr>
            </a:pPr>
            <a:r>
              <a:t>Complete Overview of the Proposed Approach.</a:t>
            </a:r>
          </a:p>
          <a:p>
            <a:pPr marL="609599" indent="-609599">
              <a:defRPr sz="4500">
                <a:solidFill>
                  <a:srgbClr val="000000"/>
                </a:solidFill>
                <a:latin typeface="Trebuchet MS"/>
                <a:ea typeface="Trebuchet MS"/>
                <a:cs typeface="Trebuchet MS"/>
                <a:sym typeface="Trebuchet MS"/>
              </a:defRPr>
            </a:pPr>
            <a:r>
              <a:t>Novelty in the Proposed Approach.</a:t>
            </a:r>
          </a:p>
        </p:txBody>
      </p:sp>
      <p:sp>
        <p:nvSpPr>
          <p:cNvPr id="429" name="Dingbat Check"/>
          <p:cNvSpPr/>
          <p:nvPr/>
        </p:nvSpPr>
        <p:spPr>
          <a:xfrm>
            <a:off x="912528" y="3511446"/>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0" name="Dingbat Check"/>
          <p:cNvSpPr/>
          <p:nvPr/>
        </p:nvSpPr>
        <p:spPr>
          <a:xfrm>
            <a:off x="925228" y="4640757"/>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1" name="Dingbat Check"/>
          <p:cNvSpPr/>
          <p:nvPr/>
        </p:nvSpPr>
        <p:spPr>
          <a:xfrm>
            <a:off x="925228" y="5815589"/>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2" name="Dingbat Check"/>
          <p:cNvSpPr/>
          <p:nvPr/>
        </p:nvSpPr>
        <p:spPr>
          <a:xfrm>
            <a:off x="925228" y="6990422"/>
            <a:ext cx="1103140" cy="1048272"/>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4" name="Novelty in Proposed Approach"/>
          <p:cNvSpPr txBox="1"/>
          <p:nvPr>
            <p:ph type="title"/>
          </p:nvPr>
        </p:nvSpPr>
        <p:spPr>
          <a:prstGeom prst="rect">
            <a:avLst/>
          </a:prstGeom>
        </p:spPr>
        <p:txBody>
          <a:bodyPr/>
          <a:lstStyle>
            <a:lvl1pPr>
              <a:defRPr b="0">
                <a:latin typeface="Helvetica"/>
                <a:ea typeface="Helvetica"/>
                <a:cs typeface="Helvetica"/>
                <a:sym typeface="Helvetica"/>
              </a:defRPr>
            </a:lvl1pPr>
          </a:lstStyle>
          <a:p>
            <a:pPr/>
            <a:r>
              <a:t>Novelty in Proposed Approach</a:t>
            </a:r>
          </a:p>
        </p:txBody>
      </p:sp>
      <p:sp>
        <p:nvSpPr>
          <p:cNvPr id="435" name="The innovative use of the Maximum Entropy Principle to fine-tune the decoder part of the AutoEncoder is a novel aspect. This principle helps in making fewer assumptions about the data and focuses on the most consistent patterns, which is beneficial in ac"/>
          <p:cNvSpPr txBox="1"/>
          <p:nvPr/>
        </p:nvSpPr>
        <p:spPr>
          <a:xfrm>
            <a:off x="995331" y="3171087"/>
            <a:ext cx="22393338" cy="80777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74700" indent="-774700" algn="just">
              <a:lnSpc>
                <a:spcPct val="150000"/>
              </a:lnSpc>
              <a:buSzPct val="123000"/>
              <a:buChar char="•"/>
              <a:defRPr spc="-100" sz="5000">
                <a:latin typeface="Tahoma"/>
                <a:ea typeface="Tahoma"/>
                <a:cs typeface="Tahoma"/>
                <a:sym typeface="Tahoma"/>
              </a:defRPr>
            </a:pPr>
            <a:r>
              <a:t>The innovative use of the Maximum Entropy Principle to fine-tune the decoder part of the AutoEncoder is a novel aspect. This principle helps in making fewer assumptions about the data and focuses on the most consistent patterns, which is beneficial in achieving a more reliable and robust model.</a:t>
            </a:r>
          </a:p>
          <a:p>
            <a:pPr marL="774700" indent="-774700" algn="just">
              <a:lnSpc>
                <a:spcPct val="150000"/>
              </a:lnSpc>
              <a:buSzPct val="123000"/>
              <a:buChar char="•"/>
              <a:defRPr spc="-100" sz="5000">
                <a:latin typeface="Tahoma"/>
                <a:ea typeface="Tahoma"/>
                <a:cs typeface="Tahoma"/>
                <a:sym typeface="Tahoma"/>
              </a:defRPr>
            </a:pPr>
            <a:r>
              <a:t>The proposed approach is designed to account for heterogeneous landforms which many existing techniques struggle with.</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437" name="Proposed Approach"/>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Proposed Approach</a:t>
            </a:r>
          </a:p>
        </p:txBody>
      </p:sp>
      <p:sp>
        <p:nvSpPr>
          <p:cNvPr id="438" name="Assumptions of Proposed Approach.…"/>
          <p:cNvSpPr txBox="1"/>
          <p:nvPr>
            <p:ph type="body" idx="1"/>
          </p:nvPr>
        </p:nvSpPr>
        <p:spPr>
          <a:xfrm>
            <a:off x="1206500" y="3714874"/>
            <a:ext cx="21971000" cy="11008792"/>
          </a:xfrm>
          <a:prstGeom prst="rect">
            <a:avLst/>
          </a:prstGeom>
        </p:spPr>
        <p:txBody>
          <a:bodyPr/>
          <a:lstStyle/>
          <a:p>
            <a:pPr marL="609599" indent="-609599">
              <a:defRPr sz="4500">
                <a:solidFill>
                  <a:srgbClr val="000000"/>
                </a:solidFill>
                <a:latin typeface="Trebuchet MS"/>
                <a:ea typeface="Trebuchet MS"/>
                <a:cs typeface="Trebuchet MS"/>
                <a:sym typeface="Trebuchet MS"/>
              </a:defRPr>
            </a:pPr>
            <a:r>
              <a:t>Assumptions of Proposed Approach.</a:t>
            </a:r>
          </a:p>
          <a:p>
            <a:pPr marL="609599" indent="-609599">
              <a:defRPr sz="4500">
                <a:solidFill>
                  <a:srgbClr val="000000"/>
                </a:solidFill>
                <a:latin typeface="Trebuchet MS"/>
                <a:ea typeface="Trebuchet MS"/>
                <a:cs typeface="Trebuchet MS"/>
                <a:sym typeface="Trebuchet MS"/>
              </a:defRPr>
            </a:pPr>
            <a:r>
              <a:t>AutoEncoder Component.</a:t>
            </a:r>
          </a:p>
          <a:p>
            <a:pPr marL="609599" indent="-609599">
              <a:defRPr sz="4500">
                <a:solidFill>
                  <a:srgbClr val="000000"/>
                </a:solidFill>
                <a:latin typeface="Trebuchet MS"/>
                <a:ea typeface="Trebuchet MS"/>
                <a:cs typeface="Trebuchet MS"/>
                <a:sym typeface="Trebuchet MS"/>
              </a:defRPr>
            </a:pPr>
            <a:r>
              <a:t>LSTM Network Component.</a:t>
            </a:r>
          </a:p>
          <a:p>
            <a:pPr marL="609599" indent="-609599">
              <a:defRPr sz="4500">
                <a:solidFill>
                  <a:srgbClr val="000000"/>
                </a:solidFill>
                <a:latin typeface="Trebuchet MS"/>
                <a:ea typeface="Trebuchet MS"/>
                <a:cs typeface="Trebuchet MS"/>
                <a:sym typeface="Trebuchet MS"/>
              </a:defRPr>
            </a:pPr>
            <a:r>
              <a:t>Complete Overview of the Proposed Approach.</a:t>
            </a:r>
          </a:p>
          <a:p>
            <a:pPr marL="609599" indent="-609599">
              <a:defRPr sz="4500">
                <a:solidFill>
                  <a:srgbClr val="000000"/>
                </a:solidFill>
                <a:latin typeface="Trebuchet MS"/>
                <a:ea typeface="Trebuchet MS"/>
                <a:cs typeface="Trebuchet MS"/>
                <a:sym typeface="Trebuchet MS"/>
              </a:defRPr>
            </a:pPr>
            <a:r>
              <a:t>Novelty in the Proposed Approach.</a:t>
            </a:r>
          </a:p>
        </p:txBody>
      </p:sp>
      <p:sp>
        <p:nvSpPr>
          <p:cNvPr id="439" name="Dingbat Check"/>
          <p:cNvSpPr/>
          <p:nvPr/>
        </p:nvSpPr>
        <p:spPr>
          <a:xfrm>
            <a:off x="912528" y="3511446"/>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0" name="Dingbat Check"/>
          <p:cNvSpPr/>
          <p:nvPr/>
        </p:nvSpPr>
        <p:spPr>
          <a:xfrm>
            <a:off x="925228" y="4640757"/>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1" name="Dingbat Check"/>
          <p:cNvSpPr/>
          <p:nvPr/>
        </p:nvSpPr>
        <p:spPr>
          <a:xfrm>
            <a:off x="925228" y="5815589"/>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2" name="Dingbat Check"/>
          <p:cNvSpPr/>
          <p:nvPr/>
        </p:nvSpPr>
        <p:spPr>
          <a:xfrm>
            <a:off x="925228" y="6990422"/>
            <a:ext cx="1103140" cy="1048272"/>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3" name="Dingbat Check"/>
          <p:cNvSpPr/>
          <p:nvPr/>
        </p:nvSpPr>
        <p:spPr>
          <a:xfrm>
            <a:off x="925228" y="8165254"/>
            <a:ext cx="1103140" cy="104827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445" name="Agenda"/>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Agenda</a:t>
            </a:r>
          </a:p>
        </p:txBody>
      </p:sp>
      <p:sp>
        <p:nvSpPr>
          <p:cNvPr id="446" name="Introduction…"/>
          <p:cNvSpPr txBox="1"/>
          <p:nvPr>
            <p:ph type="body" idx="1"/>
          </p:nvPr>
        </p:nvSpPr>
        <p:spPr>
          <a:xfrm>
            <a:off x="1206500" y="2872114"/>
            <a:ext cx="21971000" cy="11008792"/>
          </a:xfrm>
          <a:prstGeom prst="rect">
            <a:avLst/>
          </a:prstGeom>
        </p:spPr>
        <p:txBody>
          <a:bodyPr/>
          <a:lstStyle/>
          <a:p>
            <a:pPr>
              <a:defRPr>
                <a:solidFill>
                  <a:srgbClr val="000000"/>
                </a:solidFill>
                <a:latin typeface="Trebuchet MS"/>
                <a:ea typeface="Trebuchet MS"/>
                <a:cs typeface="Trebuchet MS"/>
                <a:sym typeface="Trebuchet MS"/>
              </a:defRPr>
            </a:pPr>
            <a:r>
              <a:t>Introduction</a:t>
            </a:r>
          </a:p>
          <a:p>
            <a:pPr>
              <a:defRPr>
                <a:solidFill>
                  <a:srgbClr val="000000"/>
                </a:solidFill>
                <a:latin typeface="Trebuchet MS"/>
                <a:ea typeface="Trebuchet MS"/>
                <a:cs typeface="Trebuchet MS"/>
                <a:sym typeface="Trebuchet MS"/>
              </a:defRPr>
            </a:pPr>
            <a:r>
              <a:t>Problem Statement</a:t>
            </a:r>
          </a:p>
          <a:p>
            <a:pPr>
              <a:defRPr>
                <a:solidFill>
                  <a:srgbClr val="000000"/>
                </a:solidFill>
                <a:latin typeface="Trebuchet MS"/>
                <a:ea typeface="Trebuchet MS"/>
                <a:cs typeface="Trebuchet MS"/>
                <a:sym typeface="Trebuchet MS"/>
              </a:defRPr>
            </a:pPr>
            <a:r>
              <a:t>Literature Review</a:t>
            </a:r>
          </a:p>
          <a:p>
            <a:pPr>
              <a:defRPr>
                <a:solidFill>
                  <a:srgbClr val="000000"/>
                </a:solidFill>
                <a:latin typeface="Trebuchet MS"/>
                <a:ea typeface="Trebuchet MS"/>
                <a:cs typeface="Trebuchet MS"/>
                <a:sym typeface="Trebuchet MS"/>
              </a:defRPr>
            </a:pPr>
            <a:r>
              <a:t>Proposed Approach</a:t>
            </a:r>
          </a:p>
          <a:p>
            <a:pPr>
              <a:defRPr>
                <a:solidFill>
                  <a:srgbClr val="000000"/>
                </a:solidFill>
                <a:latin typeface="Trebuchet MS"/>
                <a:ea typeface="Trebuchet MS"/>
                <a:cs typeface="Trebuchet MS"/>
                <a:sym typeface="Trebuchet MS"/>
              </a:defRPr>
            </a:pPr>
            <a:r>
              <a:t>Challenges and Limitations</a:t>
            </a:r>
          </a:p>
          <a:p>
            <a:pPr>
              <a:defRPr>
                <a:solidFill>
                  <a:srgbClr val="000000"/>
                </a:solidFill>
                <a:latin typeface="Trebuchet MS"/>
                <a:ea typeface="Trebuchet MS"/>
                <a:cs typeface="Trebuchet MS"/>
                <a:sym typeface="Trebuchet MS"/>
              </a:defRPr>
            </a:pPr>
            <a:r>
              <a:t>Conclusion</a:t>
            </a:r>
          </a:p>
        </p:txBody>
      </p:sp>
      <p:sp>
        <p:nvSpPr>
          <p:cNvPr id="447" name="Dingbat Check"/>
          <p:cNvSpPr/>
          <p:nvPr/>
        </p:nvSpPr>
        <p:spPr>
          <a:xfrm>
            <a:off x="782559" y="2625699"/>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8" name="Dingbat Check"/>
          <p:cNvSpPr/>
          <p:nvPr/>
        </p:nvSpPr>
        <p:spPr>
          <a:xfrm>
            <a:off x="795259" y="3806149"/>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9" name="Dingbat Check"/>
          <p:cNvSpPr/>
          <p:nvPr/>
        </p:nvSpPr>
        <p:spPr>
          <a:xfrm>
            <a:off x="782559" y="5041513"/>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50" name="Dingbat Check"/>
          <p:cNvSpPr/>
          <p:nvPr/>
        </p:nvSpPr>
        <p:spPr>
          <a:xfrm>
            <a:off x="795259" y="6239596"/>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2" name="Challenges and Limitations"/>
          <p:cNvSpPr txBox="1"/>
          <p:nvPr>
            <p:ph type="title"/>
          </p:nvPr>
        </p:nvSpPr>
        <p:spPr>
          <a:xfrm>
            <a:off x="1206500" y="948957"/>
            <a:ext cx="21971000" cy="1433164"/>
          </a:xfrm>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Challenges and Limitations</a:t>
            </a:r>
          </a:p>
        </p:txBody>
      </p:sp>
      <p:sp>
        <p:nvSpPr>
          <p:cNvPr id="453" name="One of the primary challenges is the complexity of learning a mapping function in the AutoEncoder, especially when dealing with high-dimensional data.…"/>
          <p:cNvSpPr txBox="1"/>
          <p:nvPr>
            <p:ph type="body" idx="1"/>
          </p:nvPr>
        </p:nvSpPr>
        <p:spPr>
          <a:xfrm>
            <a:off x="1206500" y="2594004"/>
            <a:ext cx="21971001" cy="11008792"/>
          </a:xfrm>
          <a:prstGeom prst="rect">
            <a:avLst/>
          </a:prstGeom>
        </p:spPr>
        <p:txBody>
          <a:bodyPr/>
          <a:lstStyle/>
          <a:p>
            <a:pPr>
              <a:defRPr>
                <a:solidFill>
                  <a:srgbClr val="000000"/>
                </a:solidFill>
                <a:latin typeface="Trebuchet MS"/>
                <a:ea typeface="Trebuchet MS"/>
                <a:cs typeface="Trebuchet MS"/>
                <a:sym typeface="Trebuchet MS"/>
              </a:defRPr>
            </a:pPr>
            <a:r>
              <a:t>One of the primary challenges is the complexity of learning a mapping function in the AutoEncoder, especially when dealing with high-dimensional data.</a:t>
            </a:r>
          </a:p>
          <a:p>
            <a:pPr>
              <a:defRPr>
                <a:solidFill>
                  <a:srgbClr val="000000"/>
                </a:solidFill>
                <a:latin typeface="Trebuchet MS"/>
                <a:ea typeface="Trebuchet MS"/>
                <a:cs typeface="Trebuchet MS"/>
                <a:sym typeface="Trebuchet MS"/>
              </a:defRPr>
            </a:pPr>
            <a:r>
              <a:t>Another challenge is specifying appropriate constraints for the Maximum Entropy Principle to ensure that the model doesn't overfit or underfit the data.</a:t>
            </a:r>
          </a:p>
          <a:p>
            <a:pPr>
              <a:defRPr>
                <a:solidFill>
                  <a:srgbClr val="000000"/>
                </a:solidFill>
                <a:latin typeface="Trebuchet MS"/>
                <a:ea typeface="Trebuchet MS"/>
                <a:cs typeface="Trebuchet MS"/>
                <a:sym typeface="Trebuchet MS"/>
              </a:defRPr>
            </a:pPr>
            <a:r>
              <a:t>Additionally, the computational requirements and training time for deep learning models can be substantial, which may pose challenges in terms of resources and scalability.</a:t>
            </a:r>
          </a:p>
        </p:txBody>
      </p:sp>
      <p:sp>
        <p:nvSpPr>
          <p:cNvPr id="454" name="Source"/>
          <p:cNvSpPr txBox="1"/>
          <p:nvPr/>
        </p:nvSpPr>
        <p:spPr>
          <a:xfrm>
            <a:off x="22011335" y="4128986"/>
            <a:ext cx="107960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Source</a:t>
            </a:r>
          </a:p>
        </p:txBody>
      </p:sp>
      <p:sp>
        <p:nvSpPr>
          <p:cNvPr id="455" name="Source"/>
          <p:cNvSpPr txBox="1"/>
          <p:nvPr/>
        </p:nvSpPr>
        <p:spPr>
          <a:xfrm>
            <a:off x="22011335" y="6529957"/>
            <a:ext cx="107960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
        <p:nvSpPr>
          <p:cNvPr id="456" name="Source"/>
          <p:cNvSpPr txBox="1"/>
          <p:nvPr/>
        </p:nvSpPr>
        <p:spPr>
          <a:xfrm>
            <a:off x="22011335" y="9174109"/>
            <a:ext cx="107960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458" name="Agenda"/>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Agenda</a:t>
            </a:r>
          </a:p>
        </p:txBody>
      </p:sp>
      <p:sp>
        <p:nvSpPr>
          <p:cNvPr id="459" name="Introduction…"/>
          <p:cNvSpPr txBox="1"/>
          <p:nvPr>
            <p:ph type="body" idx="1"/>
          </p:nvPr>
        </p:nvSpPr>
        <p:spPr>
          <a:xfrm>
            <a:off x="1206500" y="2872114"/>
            <a:ext cx="21971000" cy="11008792"/>
          </a:xfrm>
          <a:prstGeom prst="rect">
            <a:avLst/>
          </a:prstGeom>
        </p:spPr>
        <p:txBody>
          <a:bodyPr/>
          <a:lstStyle/>
          <a:p>
            <a:pPr>
              <a:defRPr>
                <a:solidFill>
                  <a:srgbClr val="000000"/>
                </a:solidFill>
                <a:latin typeface="Trebuchet MS"/>
                <a:ea typeface="Trebuchet MS"/>
                <a:cs typeface="Trebuchet MS"/>
                <a:sym typeface="Trebuchet MS"/>
              </a:defRPr>
            </a:pPr>
            <a:r>
              <a:t>Introduction</a:t>
            </a:r>
          </a:p>
          <a:p>
            <a:pPr>
              <a:defRPr>
                <a:solidFill>
                  <a:srgbClr val="000000"/>
                </a:solidFill>
                <a:latin typeface="Trebuchet MS"/>
                <a:ea typeface="Trebuchet MS"/>
                <a:cs typeface="Trebuchet MS"/>
                <a:sym typeface="Trebuchet MS"/>
              </a:defRPr>
            </a:pPr>
            <a:r>
              <a:t>Problem Statement</a:t>
            </a:r>
          </a:p>
          <a:p>
            <a:pPr>
              <a:defRPr>
                <a:solidFill>
                  <a:srgbClr val="000000"/>
                </a:solidFill>
                <a:latin typeface="Trebuchet MS"/>
                <a:ea typeface="Trebuchet MS"/>
                <a:cs typeface="Trebuchet MS"/>
                <a:sym typeface="Trebuchet MS"/>
              </a:defRPr>
            </a:pPr>
            <a:r>
              <a:t>Literature Review</a:t>
            </a:r>
          </a:p>
          <a:p>
            <a:pPr>
              <a:defRPr>
                <a:solidFill>
                  <a:srgbClr val="000000"/>
                </a:solidFill>
                <a:latin typeface="Trebuchet MS"/>
                <a:ea typeface="Trebuchet MS"/>
                <a:cs typeface="Trebuchet MS"/>
                <a:sym typeface="Trebuchet MS"/>
              </a:defRPr>
            </a:pPr>
            <a:r>
              <a:t>Proposed Approach</a:t>
            </a:r>
          </a:p>
          <a:p>
            <a:pPr>
              <a:defRPr>
                <a:solidFill>
                  <a:srgbClr val="000000"/>
                </a:solidFill>
                <a:latin typeface="Trebuchet MS"/>
                <a:ea typeface="Trebuchet MS"/>
                <a:cs typeface="Trebuchet MS"/>
                <a:sym typeface="Trebuchet MS"/>
              </a:defRPr>
            </a:pPr>
            <a:r>
              <a:t>Challenges and Limitations</a:t>
            </a:r>
          </a:p>
          <a:p>
            <a:pPr>
              <a:defRPr>
                <a:solidFill>
                  <a:srgbClr val="000000"/>
                </a:solidFill>
                <a:latin typeface="Trebuchet MS"/>
                <a:ea typeface="Trebuchet MS"/>
                <a:cs typeface="Trebuchet MS"/>
                <a:sym typeface="Trebuchet MS"/>
              </a:defRPr>
            </a:pPr>
            <a:r>
              <a:t>Conclusion</a:t>
            </a:r>
          </a:p>
        </p:txBody>
      </p:sp>
      <p:sp>
        <p:nvSpPr>
          <p:cNvPr id="460" name="Dingbat Check"/>
          <p:cNvSpPr/>
          <p:nvPr/>
        </p:nvSpPr>
        <p:spPr>
          <a:xfrm>
            <a:off x="782559" y="2625699"/>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1" name="Dingbat Check"/>
          <p:cNvSpPr/>
          <p:nvPr/>
        </p:nvSpPr>
        <p:spPr>
          <a:xfrm>
            <a:off x="795259" y="3806149"/>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2" name="Dingbat Check"/>
          <p:cNvSpPr/>
          <p:nvPr/>
        </p:nvSpPr>
        <p:spPr>
          <a:xfrm>
            <a:off x="782559" y="5041513"/>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3" name="Dingbat Check"/>
          <p:cNvSpPr/>
          <p:nvPr/>
        </p:nvSpPr>
        <p:spPr>
          <a:xfrm>
            <a:off x="795259" y="6239596"/>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4" name="Dingbat Check"/>
          <p:cNvSpPr/>
          <p:nvPr/>
        </p:nvSpPr>
        <p:spPr>
          <a:xfrm>
            <a:off x="795259" y="7457327"/>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6" name="Conclusion"/>
          <p:cNvSpPr txBox="1"/>
          <p:nvPr>
            <p:ph type="title"/>
          </p:nvPr>
        </p:nvSpPr>
        <p:spPr>
          <a:xfrm>
            <a:off x="1206500" y="948957"/>
            <a:ext cx="21971000" cy="1433164"/>
          </a:xfrm>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Conclusion</a:t>
            </a:r>
          </a:p>
        </p:txBody>
      </p:sp>
      <p:sp>
        <p:nvSpPr>
          <p:cNvPr id="467" name="This project proposal has presented a comprehensive approach for spatio-temporal fusion in remote sensing using AutoEncoder, LSTM Network, and the Maximum Entropy Modeling.…"/>
          <p:cNvSpPr txBox="1"/>
          <p:nvPr>
            <p:ph type="body" idx="1"/>
          </p:nvPr>
        </p:nvSpPr>
        <p:spPr>
          <a:xfrm>
            <a:off x="1206500" y="3360809"/>
            <a:ext cx="21971001" cy="11008791"/>
          </a:xfrm>
          <a:prstGeom prst="rect">
            <a:avLst/>
          </a:prstGeom>
        </p:spPr>
        <p:txBody>
          <a:bodyPr/>
          <a:lstStyle/>
          <a:p>
            <a:pPr>
              <a:defRPr>
                <a:solidFill>
                  <a:srgbClr val="000000"/>
                </a:solidFill>
                <a:latin typeface="Trebuchet MS"/>
                <a:ea typeface="Trebuchet MS"/>
                <a:cs typeface="Trebuchet MS"/>
                <a:sym typeface="Trebuchet MS"/>
              </a:defRPr>
            </a:pPr>
            <a:r>
              <a:t>This project proposal has presented a comprehensive approach for spatio-temporal fusion in remote sensing using AutoEncoder, LSTM Network, and the Maximum Entropy Modeling.</a:t>
            </a:r>
          </a:p>
          <a:p>
            <a:pPr>
              <a:defRPr>
                <a:solidFill>
                  <a:srgbClr val="000000"/>
                </a:solidFill>
                <a:latin typeface="Trebuchet MS"/>
                <a:ea typeface="Trebuchet MS"/>
                <a:cs typeface="Trebuchet MS"/>
                <a:sym typeface="Trebuchet MS"/>
              </a:defRPr>
            </a:pPr>
            <a:r>
              <a:t>The primary objective of this study is to generate high spatial and high temporal resolution NDVI images by fusing low spatial-high temporal resolution and high spatial-low temporal resolution datasets.</a:t>
            </a:r>
          </a:p>
          <a:p>
            <a:pPr>
              <a:defRPr>
                <a:solidFill>
                  <a:srgbClr val="000000"/>
                </a:solidFill>
                <a:latin typeface="Trebuchet MS"/>
                <a:ea typeface="Trebuchet MS"/>
                <a:cs typeface="Trebuchet MS"/>
                <a:sym typeface="Trebuchet MS"/>
              </a:defRPr>
            </a:pPr>
            <a:r>
              <a:t>The proposed approach holds significant promise in advancing the field of spatio-temporal fusion in remote sensing. It has the potential to improve the monitoring and analysis of environmental changes, land use, and vegetation patterns.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2">
                <a:hueOff val="-206910"/>
                <a:satOff val="-12829"/>
                <a:lumOff val="16238"/>
              </a:schemeClr>
            </a:gs>
            <a:gs pos="100000">
              <a:schemeClr val="accent1">
                <a:lumOff val="13575"/>
              </a:schemeClr>
            </a:gs>
          </a:gsLst>
          <a:lin ang="2700000" scaled="0"/>
        </a:gradFill>
      </p:bgPr>
    </p:bg>
    <p:spTree>
      <p:nvGrpSpPr>
        <p:cNvPr id="1" name=""/>
        <p:cNvGrpSpPr/>
        <p:nvPr/>
      </p:nvGrpSpPr>
      <p:grpSpPr>
        <a:xfrm>
          <a:off x="0" y="0"/>
          <a:ext cx="0" cy="0"/>
          <a:chOff x="0" y="0"/>
          <a:chExt cx="0" cy="0"/>
        </a:xfrm>
      </p:grpSpPr>
      <p:sp>
        <p:nvSpPr>
          <p:cNvPr id="469" name="Agenda"/>
          <p:cNvSpPr txBox="1"/>
          <p:nvPr>
            <p:ph type="title"/>
          </p:nvPr>
        </p:nvSpPr>
        <p:spPr>
          <a:prstGeom prst="rect">
            <a:avLst/>
          </a:prstGeom>
        </p:spPr>
        <p:txBody>
          <a:bodyPr/>
          <a:lstStyle>
            <a:lvl1pPr algn="ctr" defTabSz="825500">
              <a:lnSpc>
                <a:spcPct val="100000"/>
              </a:lnSpc>
              <a:spcBef>
                <a:spcPts val="1800"/>
              </a:spcBef>
              <a:defRPr b="0" spc="-70" sz="7000">
                <a:solidFill>
                  <a:srgbClr val="000000"/>
                </a:solidFill>
                <a:latin typeface="Trebuchet MS"/>
                <a:ea typeface="Trebuchet MS"/>
                <a:cs typeface="Trebuchet MS"/>
                <a:sym typeface="Trebuchet MS"/>
              </a:defRPr>
            </a:lvl1pPr>
          </a:lstStyle>
          <a:p>
            <a:pPr/>
            <a:r>
              <a:t>Agenda</a:t>
            </a:r>
          </a:p>
        </p:txBody>
      </p:sp>
      <p:sp>
        <p:nvSpPr>
          <p:cNvPr id="470" name="Introduction…"/>
          <p:cNvSpPr txBox="1"/>
          <p:nvPr>
            <p:ph type="body" idx="1"/>
          </p:nvPr>
        </p:nvSpPr>
        <p:spPr>
          <a:xfrm>
            <a:off x="1206500" y="2872114"/>
            <a:ext cx="21971000" cy="11008792"/>
          </a:xfrm>
          <a:prstGeom prst="rect">
            <a:avLst/>
          </a:prstGeom>
        </p:spPr>
        <p:txBody>
          <a:bodyPr/>
          <a:lstStyle/>
          <a:p>
            <a:pPr>
              <a:defRPr>
                <a:solidFill>
                  <a:srgbClr val="000000"/>
                </a:solidFill>
                <a:latin typeface="Trebuchet MS"/>
                <a:ea typeface="Trebuchet MS"/>
                <a:cs typeface="Trebuchet MS"/>
                <a:sym typeface="Trebuchet MS"/>
              </a:defRPr>
            </a:pPr>
            <a:r>
              <a:t>Introduction</a:t>
            </a:r>
          </a:p>
          <a:p>
            <a:pPr>
              <a:defRPr>
                <a:solidFill>
                  <a:srgbClr val="000000"/>
                </a:solidFill>
                <a:latin typeface="Trebuchet MS"/>
                <a:ea typeface="Trebuchet MS"/>
                <a:cs typeface="Trebuchet MS"/>
                <a:sym typeface="Trebuchet MS"/>
              </a:defRPr>
            </a:pPr>
            <a:r>
              <a:t>Problem Statement</a:t>
            </a:r>
          </a:p>
          <a:p>
            <a:pPr>
              <a:defRPr>
                <a:solidFill>
                  <a:srgbClr val="000000"/>
                </a:solidFill>
                <a:latin typeface="Trebuchet MS"/>
                <a:ea typeface="Trebuchet MS"/>
                <a:cs typeface="Trebuchet MS"/>
                <a:sym typeface="Trebuchet MS"/>
              </a:defRPr>
            </a:pPr>
            <a:r>
              <a:t>Literature Review</a:t>
            </a:r>
          </a:p>
          <a:p>
            <a:pPr>
              <a:defRPr>
                <a:solidFill>
                  <a:srgbClr val="000000"/>
                </a:solidFill>
                <a:latin typeface="Trebuchet MS"/>
                <a:ea typeface="Trebuchet MS"/>
                <a:cs typeface="Trebuchet MS"/>
                <a:sym typeface="Trebuchet MS"/>
              </a:defRPr>
            </a:pPr>
            <a:r>
              <a:t>Proposed Approach</a:t>
            </a:r>
          </a:p>
          <a:p>
            <a:pPr>
              <a:defRPr>
                <a:solidFill>
                  <a:srgbClr val="000000"/>
                </a:solidFill>
                <a:latin typeface="Trebuchet MS"/>
                <a:ea typeface="Trebuchet MS"/>
                <a:cs typeface="Trebuchet MS"/>
                <a:sym typeface="Trebuchet MS"/>
              </a:defRPr>
            </a:pPr>
            <a:r>
              <a:t>Challenges and Limitations</a:t>
            </a:r>
          </a:p>
          <a:p>
            <a:pPr>
              <a:defRPr>
                <a:solidFill>
                  <a:srgbClr val="000000"/>
                </a:solidFill>
                <a:latin typeface="Trebuchet MS"/>
                <a:ea typeface="Trebuchet MS"/>
                <a:cs typeface="Trebuchet MS"/>
                <a:sym typeface="Trebuchet MS"/>
              </a:defRPr>
            </a:pPr>
            <a:r>
              <a:t>Conclusion</a:t>
            </a:r>
          </a:p>
        </p:txBody>
      </p:sp>
      <p:sp>
        <p:nvSpPr>
          <p:cNvPr id="471" name="Dingbat Check"/>
          <p:cNvSpPr/>
          <p:nvPr/>
        </p:nvSpPr>
        <p:spPr>
          <a:xfrm>
            <a:off x="782559" y="2625699"/>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72" name="Dingbat Check"/>
          <p:cNvSpPr/>
          <p:nvPr/>
        </p:nvSpPr>
        <p:spPr>
          <a:xfrm>
            <a:off x="795259" y="3806149"/>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73" name="Dingbat Check"/>
          <p:cNvSpPr/>
          <p:nvPr/>
        </p:nvSpPr>
        <p:spPr>
          <a:xfrm>
            <a:off x="782559" y="5041513"/>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74" name="Dingbat Check"/>
          <p:cNvSpPr/>
          <p:nvPr/>
        </p:nvSpPr>
        <p:spPr>
          <a:xfrm>
            <a:off x="795259" y="6239596"/>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75" name="Dingbat Check"/>
          <p:cNvSpPr/>
          <p:nvPr/>
        </p:nvSpPr>
        <p:spPr>
          <a:xfrm>
            <a:off x="795259" y="7457327"/>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76" name="Dingbat Check"/>
          <p:cNvSpPr/>
          <p:nvPr/>
        </p:nvSpPr>
        <p:spPr>
          <a:xfrm>
            <a:off x="795259" y="8660342"/>
            <a:ext cx="1301543" cy="123680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8" name="Siddharth Kekre…"/>
          <p:cNvSpPr txBox="1"/>
          <p:nvPr>
            <p:ph type="body" idx="21"/>
          </p:nvPr>
        </p:nvSpPr>
        <p:spPr>
          <a:xfrm>
            <a:off x="1206499" y="10616609"/>
            <a:ext cx="21971002" cy="1883466"/>
          </a:xfrm>
          <a:prstGeom prst="rect">
            <a:avLst/>
          </a:prstGeom>
          <a:extLst>
            <a:ext uri="{C572A759-6A51-4108-AA02-DFA0A04FC94B}">
              <ma14:wrappingTextBoxFlag xmlns:ma14="http://schemas.microsoft.com/office/mac/drawingml/2011/main" val="1"/>
            </a:ext>
          </a:extLst>
        </p:spPr>
        <p:txBody>
          <a:bodyPr/>
          <a:lstStyle/>
          <a:p>
            <a:pPr algn="ctr" defTabSz="693419">
              <a:defRPr b="0" sz="3024">
                <a:solidFill>
                  <a:srgbClr val="000000"/>
                </a:solidFill>
                <a:latin typeface="Lucida Grande"/>
                <a:ea typeface="Lucida Grande"/>
                <a:cs typeface="Lucida Grande"/>
                <a:sym typeface="Lucida Grande"/>
              </a:defRPr>
            </a:pPr>
            <a:r>
              <a:t>Siddharth Kekre</a:t>
            </a:r>
          </a:p>
          <a:p>
            <a:pPr algn="ctr" defTabSz="693419">
              <a:defRPr b="0" sz="3024">
                <a:solidFill>
                  <a:srgbClr val="000000"/>
                </a:solidFill>
                <a:latin typeface="Lucida Grande"/>
                <a:ea typeface="Lucida Grande"/>
                <a:cs typeface="Lucida Grande"/>
                <a:sym typeface="Lucida Grande"/>
              </a:defRPr>
            </a:pPr>
            <a:r>
              <a:t>M.S. Computer Science</a:t>
            </a:r>
          </a:p>
          <a:p>
            <a:pPr algn="ctr" defTabSz="693419">
              <a:defRPr b="0" sz="3024">
                <a:solidFill>
                  <a:srgbClr val="000000"/>
                </a:solidFill>
                <a:latin typeface="Lucida Grande"/>
                <a:ea typeface="Lucida Grande"/>
                <a:cs typeface="Lucida Grande"/>
                <a:sym typeface="Lucida Grande"/>
              </a:defRPr>
            </a:pPr>
            <a:r>
              <a:t>California State Polytechnic University, Pomona</a:t>
            </a:r>
          </a:p>
          <a:p>
            <a:pPr algn="ctr" defTabSz="693419">
              <a:defRPr b="0" sz="3024">
                <a:solidFill>
                  <a:srgbClr val="000000"/>
                </a:solidFill>
                <a:latin typeface="Lucida Grande"/>
                <a:ea typeface="Lucida Grande"/>
                <a:cs typeface="Lucida Grande"/>
                <a:sym typeface="Lucida Grande"/>
              </a:defRPr>
            </a:pPr>
            <a:r>
              <a:t>Fall 2023</a:t>
            </a:r>
          </a:p>
        </p:txBody>
      </p:sp>
      <p:sp>
        <p:nvSpPr>
          <p:cNvPr id="479" name="Thank You"/>
          <p:cNvSpPr txBox="1"/>
          <p:nvPr>
            <p:ph type="ctrTitle"/>
          </p:nvPr>
        </p:nvSpPr>
        <p:spPr>
          <a:xfrm>
            <a:off x="198231" y="2574991"/>
            <a:ext cx="23987538" cy="4648201"/>
          </a:xfrm>
          <a:prstGeom prst="rect">
            <a:avLst/>
          </a:prstGeom>
        </p:spPr>
        <p:txBody>
          <a:bodyPr/>
          <a:lstStyle>
            <a:lvl1pPr algn="ctr">
              <a:defRPr b="0" spc="-136" sz="6800">
                <a:solidFill>
                  <a:srgbClr val="000000"/>
                </a:solidFill>
                <a:latin typeface="Tahoma"/>
                <a:ea typeface="Tahoma"/>
                <a:cs typeface="Tahoma"/>
                <a:sym typeface="Tahoma"/>
              </a:defRPr>
            </a:lvl1pPr>
          </a:lstStyle>
          <a:p>
            <a:pPr/>
            <a:r>
              <a:t>Thank You</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Importance of Remote Sensing ?"/>
          <p:cNvSpPr txBox="1"/>
          <p:nvPr>
            <p:ph type="title"/>
          </p:nvPr>
        </p:nvSpPr>
        <p:spPr>
          <a:prstGeom prst="rect">
            <a:avLst/>
          </a:prstGeom>
        </p:spPr>
        <p:txBody>
          <a:bodyPr/>
          <a:lstStyle>
            <a:lvl1pPr>
              <a:defRPr b="0">
                <a:solidFill>
                  <a:srgbClr val="000000"/>
                </a:solidFill>
                <a:latin typeface="Helvetica"/>
                <a:ea typeface="Helvetica"/>
                <a:cs typeface="Helvetica"/>
                <a:sym typeface="Helvetica"/>
              </a:defRPr>
            </a:lvl1pPr>
          </a:lstStyle>
          <a:p>
            <a:pPr/>
            <a:r>
              <a:t>Importance of Remote Sensing ?</a:t>
            </a:r>
          </a:p>
        </p:txBody>
      </p:sp>
      <p:sp>
        <p:nvSpPr>
          <p:cNvPr id="177" name="Environmental Monitoring:…"/>
          <p:cNvSpPr txBox="1"/>
          <p:nvPr>
            <p:ph type="body" idx="1"/>
          </p:nvPr>
        </p:nvSpPr>
        <p:spPr>
          <a:xfrm>
            <a:off x="1206500" y="2872114"/>
            <a:ext cx="21971000" cy="11008792"/>
          </a:xfrm>
          <a:prstGeom prst="rect">
            <a:avLst/>
          </a:prstGeom>
        </p:spPr>
        <p:txBody>
          <a:bodyPr/>
          <a:lstStyle/>
          <a:p>
            <a:pPr marL="499871" indent="-499871" defTabSz="1999437">
              <a:spcBef>
                <a:spcPts val="3600"/>
              </a:spcBef>
              <a:defRPr sz="2952">
                <a:solidFill>
                  <a:srgbClr val="000000"/>
                </a:solidFill>
                <a:latin typeface="Trebuchet MS"/>
                <a:ea typeface="Trebuchet MS"/>
                <a:cs typeface="Trebuchet MS"/>
                <a:sym typeface="Trebuchet MS"/>
              </a:defRPr>
            </a:pPr>
            <a:r>
              <a:t>Environmental Monitoring:</a:t>
            </a:r>
          </a:p>
          <a:p>
            <a:pPr lvl="1" marL="999744" indent="-499872" defTabSz="1999437">
              <a:spcBef>
                <a:spcPts val="3600"/>
              </a:spcBef>
              <a:defRPr sz="2952">
                <a:solidFill>
                  <a:srgbClr val="000000"/>
                </a:solidFill>
                <a:latin typeface="Trebuchet MS"/>
                <a:ea typeface="Trebuchet MS"/>
                <a:cs typeface="Trebuchet MS"/>
                <a:sym typeface="Trebuchet MS"/>
              </a:defRPr>
            </a:pPr>
            <a:r>
              <a:t>Climate Change Studies</a:t>
            </a:r>
          </a:p>
          <a:p>
            <a:pPr lvl="1" marL="999744" indent="-499872" defTabSz="1999437">
              <a:spcBef>
                <a:spcPts val="3600"/>
              </a:spcBef>
              <a:defRPr sz="2952">
                <a:solidFill>
                  <a:srgbClr val="000000"/>
                </a:solidFill>
                <a:latin typeface="Trebuchet MS"/>
                <a:ea typeface="Trebuchet MS"/>
                <a:cs typeface="Trebuchet MS"/>
                <a:sym typeface="Trebuchet MS"/>
              </a:defRPr>
            </a:pPr>
            <a:r>
              <a:t>Vegetation and Wildlife Monitoring</a:t>
            </a:r>
          </a:p>
          <a:p>
            <a:pPr marL="499871" indent="-499871" defTabSz="1999437">
              <a:spcBef>
                <a:spcPts val="3600"/>
              </a:spcBef>
              <a:defRPr sz="2952">
                <a:solidFill>
                  <a:srgbClr val="000000"/>
                </a:solidFill>
                <a:latin typeface="Trebuchet MS"/>
                <a:ea typeface="Trebuchet MS"/>
                <a:cs typeface="Trebuchet MS"/>
                <a:sym typeface="Trebuchet MS"/>
              </a:defRPr>
            </a:pPr>
            <a:r>
              <a:t>Resource Management:</a:t>
            </a:r>
          </a:p>
          <a:p>
            <a:pPr lvl="1" marL="999744" indent="-499872" defTabSz="1999437">
              <a:spcBef>
                <a:spcPts val="3600"/>
              </a:spcBef>
              <a:defRPr sz="2952">
                <a:solidFill>
                  <a:srgbClr val="000000"/>
                </a:solidFill>
                <a:latin typeface="Trebuchet MS"/>
                <a:ea typeface="Trebuchet MS"/>
                <a:cs typeface="Trebuchet MS"/>
                <a:sym typeface="Trebuchet MS"/>
              </a:defRPr>
            </a:pPr>
            <a:r>
              <a:t>Agriculture</a:t>
            </a:r>
          </a:p>
          <a:p>
            <a:pPr lvl="1" marL="999744" indent="-499872" defTabSz="1999437">
              <a:spcBef>
                <a:spcPts val="3600"/>
              </a:spcBef>
              <a:defRPr sz="2952">
                <a:solidFill>
                  <a:srgbClr val="000000"/>
                </a:solidFill>
                <a:latin typeface="Trebuchet MS"/>
                <a:ea typeface="Trebuchet MS"/>
                <a:cs typeface="Trebuchet MS"/>
                <a:sym typeface="Trebuchet MS"/>
              </a:defRPr>
            </a:pPr>
            <a:r>
              <a:t>Forestry</a:t>
            </a:r>
          </a:p>
          <a:p>
            <a:pPr marL="499871" indent="-499871" defTabSz="1999437">
              <a:spcBef>
                <a:spcPts val="3600"/>
              </a:spcBef>
              <a:defRPr sz="2952">
                <a:solidFill>
                  <a:srgbClr val="000000"/>
                </a:solidFill>
                <a:latin typeface="Trebuchet MS"/>
                <a:ea typeface="Trebuchet MS"/>
                <a:cs typeface="Trebuchet MS"/>
                <a:sym typeface="Trebuchet MS"/>
              </a:defRPr>
            </a:pPr>
            <a:r>
              <a:t>Urban Planning and Development:</a:t>
            </a:r>
          </a:p>
          <a:p>
            <a:pPr lvl="1" marL="999744" indent="-499872" defTabSz="1999437">
              <a:spcBef>
                <a:spcPts val="3600"/>
              </a:spcBef>
              <a:defRPr sz="2952">
                <a:solidFill>
                  <a:srgbClr val="000000"/>
                </a:solidFill>
                <a:latin typeface="Trebuchet MS"/>
                <a:ea typeface="Trebuchet MS"/>
                <a:cs typeface="Trebuchet MS"/>
                <a:sym typeface="Trebuchet MS"/>
              </a:defRPr>
            </a:pPr>
            <a:r>
              <a:t>Land Use and Land Cover Mapping</a:t>
            </a:r>
          </a:p>
          <a:p>
            <a:pPr lvl="1" marL="999744" indent="-499872" defTabSz="1999437">
              <a:spcBef>
                <a:spcPts val="3600"/>
              </a:spcBef>
              <a:defRPr sz="2952">
                <a:solidFill>
                  <a:srgbClr val="000000"/>
                </a:solidFill>
                <a:latin typeface="Trebuchet MS"/>
                <a:ea typeface="Trebuchet MS"/>
                <a:cs typeface="Trebuchet MS"/>
                <a:sym typeface="Trebuchet MS"/>
              </a:defRPr>
            </a:pPr>
            <a:r>
              <a:t>Population Density and Growth</a:t>
            </a:r>
          </a:p>
          <a:p>
            <a:pPr marL="499871" indent="-499871" defTabSz="1999437">
              <a:spcBef>
                <a:spcPts val="3600"/>
              </a:spcBef>
              <a:defRPr sz="2952">
                <a:solidFill>
                  <a:srgbClr val="000000"/>
                </a:solidFill>
                <a:latin typeface="Trebuchet MS"/>
                <a:ea typeface="Trebuchet MS"/>
                <a:cs typeface="Trebuchet MS"/>
                <a:sym typeface="Trebuchet MS"/>
              </a:defRPr>
            </a:pPr>
            <a:r>
              <a:t>Military and Defense:</a:t>
            </a:r>
          </a:p>
          <a:p>
            <a:pPr lvl="1" marL="999744" indent="-499872" defTabSz="1999437">
              <a:spcBef>
                <a:spcPts val="3600"/>
              </a:spcBef>
              <a:defRPr sz="2952">
                <a:solidFill>
                  <a:srgbClr val="000000"/>
                </a:solidFill>
                <a:latin typeface="Trebuchet MS"/>
                <a:ea typeface="Trebuchet MS"/>
                <a:cs typeface="Trebuchet MS"/>
                <a:sym typeface="Trebuchet MS"/>
              </a:defRPr>
            </a:pPr>
            <a:r>
              <a:t>Surveillance and Reconnaissance</a:t>
            </a:r>
          </a:p>
          <a:p>
            <a:pPr lvl="1" marL="999744" indent="-499872" defTabSz="1999437">
              <a:spcBef>
                <a:spcPts val="3600"/>
              </a:spcBef>
              <a:defRPr sz="2952">
                <a:solidFill>
                  <a:srgbClr val="000000"/>
                </a:solidFill>
                <a:latin typeface="Trebuchet MS"/>
                <a:ea typeface="Trebuchet MS"/>
                <a:cs typeface="Trebuchet MS"/>
                <a:sym typeface="Trebuchet MS"/>
              </a:defRPr>
            </a:pPr>
            <a:r>
              <a:t>Navigation</a:t>
            </a:r>
          </a:p>
          <a:p>
            <a:pPr lvl="8" marL="0" indent="2999232" defTabSz="1999437">
              <a:spcBef>
                <a:spcPts val="3600"/>
              </a:spcBef>
              <a:buSzTx/>
              <a:buNone/>
              <a:defRPr sz="2952">
                <a:solidFill>
                  <a:srgbClr val="000000"/>
                </a:solidFill>
                <a:latin typeface="Trebuchet MS"/>
                <a:ea typeface="Trebuchet MS"/>
                <a:cs typeface="Trebuchet MS"/>
                <a:sym typeface="Trebuchet MS"/>
              </a:defRPr>
            </a:pPr>
            <a:r>
              <a:t>Etc.</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RSA1.jpg" descr="RSA1.jpg"/>
          <p:cNvPicPr>
            <a:picLocks noChangeAspect="0"/>
          </p:cNvPicPr>
          <p:nvPr>
            <p:ph type="pic" idx="21"/>
          </p:nvPr>
        </p:nvPicPr>
        <p:blipFill>
          <a:blip r:embed="rId2">
            <a:extLst/>
          </a:blip>
          <a:srcRect l="20408" t="0" r="20408" b="0"/>
          <a:stretch>
            <a:fillRect/>
          </a:stretch>
        </p:blipFill>
        <p:spPr>
          <a:xfrm>
            <a:off x="274851" y="1564203"/>
            <a:ext cx="11887084" cy="11302614"/>
          </a:xfrm>
          <a:prstGeom prst="rect">
            <a:avLst/>
          </a:prstGeom>
        </p:spPr>
      </p:pic>
      <p:pic>
        <p:nvPicPr>
          <p:cNvPr id="180" name="RSA2.jpeg" descr="RSA2.jpeg"/>
          <p:cNvPicPr>
            <a:picLocks noChangeAspect="0"/>
          </p:cNvPicPr>
          <p:nvPr>
            <p:ph type="pic" idx="22"/>
          </p:nvPr>
        </p:nvPicPr>
        <p:blipFill>
          <a:blip r:embed="rId3">
            <a:extLst/>
          </a:blip>
          <a:srcRect l="15391" t="0" r="15391" b="0"/>
          <a:stretch>
            <a:fillRect/>
          </a:stretch>
        </p:blipFill>
        <p:spPr>
          <a:xfrm>
            <a:off x="12341566" y="1596350"/>
            <a:ext cx="11849101" cy="11238413"/>
          </a:xfrm>
          <a:prstGeom prst="rect">
            <a:avLst/>
          </a:prstGeom>
        </p:spPr>
      </p:pic>
      <p:sp>
        <p:nvSpPr>
          <p:cNvPr id="181" name="Climate Change Studies"/>
          <p:cNvSpPr txBox="1"/>
          <p:nvPr/>
        </p:nvSpPr>
        <p:spPr>
          <a:xfrm>
            <a:off x="3472831" y="562858"/>
            <a:ext cx="5491241" cy="754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602615">
              <a:defRPr sz="4015">
                <a:latin typeface="Georgia"/>
                <a:ea typeface="Georgia"/>
                <a:cs typeface="Georgia"/>
                <a:sym typeface="Georgia"/>
              </a:defRPr>
            </a:lvl1pPr>
          </a:lstStyle>
          <a:p>
            <a:pPr/>
            <a:r>
              <a:t>Climate Change Studies</a:t>
            </a:r>
          </a:p>
        </p:txBody>
      </p:sp>
      <p:sp>
        <p:nvSpPr>
          <p:cNvPr id="182" name="Vegetation and Wildlife Monitoring"/>
          <p:cNvSpPr txBox="1"/>
          <p:nvPr/>
        </p:nvSpPr>
        <p:spPr>
          <a:xfrm>
            <a:off x="14585132" y="448945"/>
            <a:ext cx="8105719" cy="9825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94360">
              <a:defRPr sz="3960">
                <a:latin typeface="Georgia"/>
                <a:ea typeface="Georgia"/>
                <a:cs typeface="Georgia"/>
                <a:sym typeface="Georgia"/>
              </a:defRPr>
            </a:lvl1pPr>
          </a:lstStyle>
          <a:p>
            <a:pPr/>
            <a:r>
              <a:t>Vegetation and Wildlife Monitoring</a:t>
            </a:r>
          </a:p>
        </p:txBody>
      </p:sp>
      <p:sp>
        <p:nvSpPr>
          <p:cNvPr id="183"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
        <p:nvSpPr>
          <p:cNvPr id="184" name="Source"/>
          <p:cNvSpPr txBox="1"/>
          <p:nvPr/>
        </p:nvSpPr>
        <p:spPr>
          <a:xfrm>
            <a:off x="11033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RSA3.jpeg" descr="RSA3.jpeg"/>
          <p:cNvPicPr>
            <a:picLocks noChangeAspect="0"/>
          </p:cNvPicPr>
          <p:nvPr>
            <p:ph type="pic" idx="21"/>
          </p:nvPr>
        </p:nvPicPr>
        <p:blipFill>
          <a:blip r:embed="rId2">
            <a:extLst/>
          </a:blip>
          <a:srcRect l="17134" t="0" r="17134" b="0"/>
          <a:stretch>
            <a:fillRect/>
          </a:stretch>
        </p:blipFill>
        <p:spPr>
          <a:xfrm>
            <a:off x="274851" y="1564203"/>
            <a:ext cx="11887084" cy="11302614"/>
          </a:xfrm>
          <a:prstGeom prst="rect">
            <a:avLst/>
          </a:prstGeom>
        </p:spPr>
      </p:pic>
      <p:pic>
        <p:nvPicPr>
          <p:cNvPr id="187" name="RSA4.jpg" descr="RSA4.jpg"/>
          <p:cNvPicPr>
            <a:picLocks noChangeAspect="0"/>
          </p:cNvPicPr>
          <p:nvPr>
            <p:ph type="pic" idx="22"/>
          </p:nvPr>
        </p:nvPicPr>
        <p:blipFill>
          <a:blip r:embed="rId3">
            <a:extLst/>
          </a:blip>
          <a:srcRect l="26936" t="0" r="26936" b="0"/>
          <a:stretch>
            <a:fillRect/>
          </a:stretch>
        </p:blipFill>
        <p:spPr>
          <a:xfrm>
            <a:off x="12341566" y="1596350"/>
            <a:ext cx="11849101" cy="11238413"/>
          </a:xfrm>
          <a:prstGeom prst="rect">
            <a:avLst/>
          </a:prstGeom>
        </p:spPr>
      </p:pic>
      <p:sp>
        <p:nvSpPr>
          <p:cNvPr id="188" name="Agriculture"/>
          <p:cNvSpPr txBox="1"/>
          <p:nvPr/>
        </p:nvSpPr>
        <p:spPr>
          <a:xfrm>
            <a:off x="3472831" y="562858"/>
            <a:ext cx="5491241" cy="754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676909">
              <a:defRPr sz="4510">
                <a:latin typeface="Georgia"/>
                <a:ea typeface="Georgia"/>
                <a:cs typeface="Georgia"/>
                <a:sym typeface="Georgia"/>
              </a:defRPr>
            </a:lvl1pPr>
          </a:lstStyle>
          <a:p>
            <a:pPr/>
            <a:r>
              <a:t>Agriculture</a:t>
            </a:r>
          </a:p>
        </p:txBody>
      </p:sp>
      <p:sp>
        <p:nvSpPr>
          <p:cNvPr id="189" name="Forestry"/>
          <p:cNvSpPr txBox="1"/>
          <p:nvPr/>
        </p:nvSpPr>
        <p:spPr>
          <a:xfrm>
            <a:off x="14585132" y="562858"/>
            <a:ext cx="8105719" cy="754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676909">
              <a:defRPr sz="4510">
                <a:latin typeface="Georgia"/>
                <a:ea typeface="Georgia"/>
                <a:cs typeface="Georgia"/>
                <a:sym typeface="Georgia"/>
              </a:defRPr>
            </a:lvl1pPr>
          </a:lstStyle>
          <a:p>
            <a:pPr/>
            <a:r>
              <a:t>Forestry</a:t>
            </a:r>
          </a:p>
        </p:txBody>
      </p:sp>
      <p:sp>
        <p:nvSpPr>
          <p:cNvPr id="190" name="Source"/>
          <p:cNvSpPr txBox="1"/>
          <p:nvPr/>
        </p:nvSpPr>
        <p:spPr>
          <a:xfrm>
            <a:off x="23098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Source</a:t>
            </a:r>
          </a:p>
        </p:txBody>
      </p:sp>
      <p:sp>
        <p:nvSpPr>
          <p:cNvPr id="191" name="Source"/>
          <p:cNvSpPr txBox="1"/>
          <p:nvPr/>
        </p:nvSpPr>
        <p:spPr>
          <a:xfrm>
            <a:off x="11033731" y="12999486"/>
            <a:ext cx="1079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Source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